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Inconsolata" panose="020B0604020202020204" charset="0"/>
      <p:regular r:id="rId46"/>
      <p:bold r:id="rId47"/>
    </p:embeddedFont>
    <p:embeddedFont>
      <p:font typeface="Roboto" panose="020B0604020202020204" charset="0"/>
      <p:regular r:id="rId48"/>
      <p:bold r:id="rId49"/>
      <p:italic r:id="rId50"/>
      <p:boldItalic r:id="rId51"/>
    </p:embeddedFont>
    <p:embeddedFont>
      <p:font typeface="Roboto Light"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
      <p:font typeface="Roboto Thin" panose="020B0604020202020204"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2598EC-707A-4F1D-8842-354285005824}">
  <a:tblStyle styleId="{3C2598EC-707A-4F1D-8842-3542850058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08" y="1128"/>
      </p:cViewPr>
      <p:guideLst>
        <p:guide orient="horz" pos="2160"/>
        <p:guide orient="horz" pos="2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font" Target="fonts/font2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font" Target="fonts/font26.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ribbble.com/shots/2757394-Because-It-s-Ther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ribbble.com/shots/3641004-Coding-Animati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8bbb3c05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8bbb3c05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9124efcb4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9124efcb4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9124efcb4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9124efcb4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9124efcb4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9124efcb4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9124efcb4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9124efcb4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9124efcb4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9124efcb4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9124efcb4c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9124efcb4c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9124efcb4c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9124efcb4c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9124efcb4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9124efcb4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9124efcb4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9124efcb4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9124efcb4c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9124efcb4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33fe060b4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33fe060b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6318f4204a_0_10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6318f4204a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6318f4204a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6318f4204a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41b60d5934_0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41b60d5934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6318f4204a_0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6318f4204a_0_1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706d586c4a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706d586c4a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6318f4204a_0_1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6318f4204a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6318f4204a_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6318f4204a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Clayton Shonkwiler</a:t>
            </a:r>
            <a:endParaRPr sz="1000" i="1">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706d586c4a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706d586c4a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6318f4204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6318f4204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706d586c4a_1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706d586c4a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shutterstock_507397177</a:t>
            </a:r>
            <a:endParaRPr sz="1000" i="1">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3fe060b4e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33fe060b4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706d586c4a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706d586c4a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6318f4204a_0_1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9" name="Google Shape;1329;g6318f4204a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6318f4204a_0_1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6318f4204a_0_1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Lorenzo Zottar</a:t>
            </a:r>
            <a:endParaRPr sz="1000" i="1">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6318f4204a_0_1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3" name="Google Shape;1353;g6318f4204a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6318f4204a_0_1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6318f4204a_0_1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6318f4204a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6318f4204a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41b60d5934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41b60d5934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6318f4204a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6318f4204a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6318f4204a_0_1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6318f4204a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6318f4204a_0_1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6318f4204a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6318f4204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6318f4204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shutterstock_1278851809</a:t>
            </a:r>
            <a:endParaRPr sz="1000" i="1">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6318f420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6318f42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6318f4204a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6318f4204a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6318f4204a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6318f4204a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9124efcb4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9124efcb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9124efcb4c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9124efcb4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shutterstock_588305666</a:t>
            </a:r>
            <a:endParaRPr sz="1000" i="1">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5" name="Google Shape;85;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9" name="Google Shape;89;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 name="Google Shape;90;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1" name="Google Shape;91;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4" name="Google Shape;94;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6" name="Google Shape;96;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1" name="Google Shape;101;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 name="Google Shape;107;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0" name="Google Shape;110;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 name="Google Shape;115;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1" name="Google Shape;121;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 name="Google Shape;127;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8" name="Google Shape;128;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7" name="Google Shape;137;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9" name="Google Shape;139;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2" name="Google Shape;14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
        <p:cNvGrpSpPr/>
        <p:nvPr/>
      </p:nvGrpSpPr>
      <p:grpSpPr>
        <a:xfrm>
          <a:off x="0" y="0"/>
          <a:ext cx="0" cy="0"/>
          <a:chOff x="0" y="0"/>
          <a:chExt cx="0" cy="0"/>
        </a:xfrm>
      </p:grpSpPr>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 name="Google Shape;14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8" name="Google Shape;148;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9" name="Google Shape;149;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 name="Google Shape;151;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4"/>
        <p:cNvGrpSpPr/>
        <p:nvPr/>
      </p:nvGrpSpPr>
      <p:grpSpPr>
        <a:xfrm>
          <a:off x="0" y="0"/>
          <a:ext cx="0" cy="0"/>
          <a:chOff x="0" y="0"/>
          <a:chExt cx="0" cy="0"/>
        </a:xfrm>
      </p:grpSpPr>
      <p:sp>
        <p:nvSpPr>
          <p:cNvPr id="155" name="Google Shape;155;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 name="Google Shape;161;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2" name="Google Shape;162;p18"/>
          <p:cNvGrpSpPr/>
          <p:nvPr/>
        </p:nvGrpSpPr>
        <p:grpSpPr>
          <a:xfrm>
            <a:off x="457200" y="1378813"/>
            <a:ext cx="776889" cy="621300"/>
            <a:chOff x="457200" y="1378813"/>
            <a:chExt cx="776889" cy="621300"/>
          </a:xfrm>
        </p:grpSpPr>
        <p:sp>
          <p:nvSpPr>
            <p:cNvPr id="163" name="Google Shape;163;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 name="Google Shape;164;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8"/>
          <p:cNvGrpSpPr/>
          <p:nvPr/>
        </p:nvGrpSpPr>
        <p:grpSpPr>
          <a:xfrm>
            <a:off x="457200" y="2228725"/>
            <a:ext cx="776889" cy="621300"/>
            <a:chOff x="457200" y="1378813"/>
            <a:chExt cx="776889" cy="621300"/>
          </a:xfrm>
        </p:grpSpPr>
        <p:sp>
          <p:nvSpPr>
            <p:cNvPr id="166" name="Google Shape;166;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8"/>
          <p:cNvGrpSpPr/>
          <p:nvPr/>
        </p:nvGrpSpPr>
        <p:grpSpPr>
          <a:xfrm>
            <a:off x="457200" y="3073850"/>
            <a:ext cx="776889" cy="621300"/>
            <a:chOff x="457200" y="1378813"/>
            <a:chExt cx="776889" cy="621300"/>
          </a:xfrm>
        </p:grpSpPr>
        <p:sp>
          <p:nvSpPr>
            <p:cNvPr id="169" name="Google Shape;169;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8"/>
          <p:cNvGrpSpPr/>
          <p:nvPr/>
        </p:nvGrpSpPr>
        <p:grpSpPr>
          <a:xfrm>
            <a:off x="457200" y="3923750"/>
            <a:ext cx="776889" cy="621300"/>
            <a:chOff x="457200" y="1378813"/>
            <a:chExt cx="776889" cy="621300"/>
          </a:xfrm>
        </p:grpSpPr>
        <p:sp>
          <p:nvSpPr>
            <p:cNvPr id="172" name="Google Shape;172;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 name="Google Shape;180;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1"/>
        <p:cNvGrpSpPr/>
        <p:nvPr/>
      </p:nvGrpSpPr>
      <p:grpSpPr>
        <a:xfrm>
          <a:off x="0" y="0"/>
          <a:ext cx="0" cy="0"/>
          <a:chOff x="0" y="0"/>
          <a:chExt cx="0" cy="0"/>
        </a:xfrm>
      </p:grpSpPr>
      <p:sp>
        <p:nvSpPr>
          <p:cNvPr id="182" name="Google Shape;182;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7" name="Google Shape;187;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 name="Google Shape;188;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9"/>
          <p:cNvGrpSpPr/>
          <p:nvPr/>
        </p:nvGrpSpPr>
        <p:grpSpPr>
          <a:xfrm>
            <a:off x="457200" y="1300225"/>
            <a:ext cx="776889" cy="621300"/>
            <a:chOff x="457200" y="1378813"/>
            <a:chExt cx="776889" cy="621300"/>
          </a:xfrm>
        </p:grpSpPr>
        <p:sp>
          <p:nvSpPr>
            <p:cNvPr id="190" name="Google Shape;190;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1" name="Google Shape;191;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9"/>
          <p:cNvGrpSpPr/>
          <p:nvPr/>
        </p:nvGrpSpPr>
        <p:grpSpPr>
          <a:xfrm>
            <a:off x="457200" y="2000125"/>
            <a:ext cx="776889" cy="621300"/>
            <a:chOff x="457200" y="1378813"/>
            <a:chExt cx="776889" cy="621300"/>
          </a:xfrm>
        </p:grpSpPr>
        <p:sp>
          <p:nvSpPr>
            <p:cNvPr id="193" name="Google Shape;193;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9"/>
          <p:cNvGrpSpPr/>
          <p:nvPr/>
        </p:nvGrpSpPr>
        <p:grpSpPr>
          <a:xfrm>
            <a:off x="457200" y="2692850"/>
            <a:ext cx="776889" cy="621300"/>
            <a:chOff x="457200" y="1378813"/>
            <a:chExt cx="776889" cy="621300"/>
          </a:xfrm>
        </p:grpSpPr>
        <p:sp>
          <p:nvSpPr>
            <p:cNvPr id="196" name="Google Shape;196;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9"/>
          <p:cNvGrpSpPr/>
          <p:nvPr/>
        </p:nvGrpSpPr>
        <p:grpSpPr>
          <a:xfrm>
            <a:off x="457200" y="3390350"/>
            <a:ext cx="776889" cy="621300"/>
            <a:chOff x="457200" y="1378813"/>
            <a:chExt cx="776889" cy="621300"/>
          </a:xfrm>
        </p:grpSpPr>
        <p:sp>
          <p:nvSpPr>
            <p:cNvPr id="199" name="Google Shape;199;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8" name="Google Shape;208;p19"/>
          <p:cNvGrpSpPr/>
          <p:nvPr/>
        </p:nvGrpSpPr>
        <p:grpSpPr>
          <a:xfrm>
            <a:off x="469500" y="4083075"/>
            <a:ext cx="776889" cy="621300"/>
            <a:chOff x="457200" y="1378813"/>
            <a:chExt cx="776889" cy="621300"/>
          </a:xfrm>
        </p:grpSpPr>
        <p:sp>
          <p:nvSpPr>
            <p:cNvPr id="209" name="Google Shape;209;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 name="Google Shape;210;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3"/>
        <p:cNvGrpSpPr/>
        <p:nvPr/>
      </p:nvGrpSpPr>
      <p:grpSpPr>
        <a:xfrm>
          <a:off x="0" y="0"/>
          <a:ext cx="0" cy="0"/>
          <a:chOff x="0" y="0"/>
          <a:chExt cx="0" cy="0"/>
        </a:xfrm>
      </p:grpSpPr>
      <p:sp>
        <p:nvSpPr>
          <p:cNvPr id="214" name="Google Shape;214;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 name="Google Shape;217;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 name="Google Shape;219;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20"/>
          <p:cNvGrpSpPr/>
          <p:nvPr/>
        </p:nvGrpSpPr>
        <p:grpSpPr>
          <a:xfrm>
            <a:off x="457200" y="1237825"/>
            <a:ext cx="776900" cy="486300"/>
            <a:chOff x="457200" y="1466425"/>
            <a:chExt cx="776900" cy="486300"/>
          </a:xfrm>
        </p:grpSpPr>
        <p:sp>
          <p:nvSpPr>
            <p:cNvPr id="222" name="Google Shape;22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 name="Google Shape;22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0"/>
          <p:cNvGrpSpPr/>
          <p:nvPr/>
        </p:nvGrpSpPr>
        <p:grpSpPr>
          <a:xfrm>
            <a:off x="457200" y="1828900"/>
            <a:ext cx="776900" cy="486300"/>
            <a:chOff x="457200" y="1466425"/>
            <a:chExt cx="776900" cy="486300"/>
          </a:xfrm>
        </p:grpSpPr>
        <p:sp>
          <p:nvSpPr>
            <p:cNvPr id="227" name="Google Shape;227;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 name="Google Shape;228;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0"/>
          <p:cNvGrpSpPr/>
          <p:nvPr/>
        </p:nvGrpSpPr>
        <p:grpSpPr>
          <a:xfrm>
            <a:off x="457200" y="2419975"/>
            <a:ext cx="776900" cy="486300"/>
            <a:chOff x="457200" y="1466425"/>
            <a:chExt cx="776900" cy="486300"/>
          </a:xfrm>
        </p:grpSpPr>
        <p:sp>
          <p:nvSpPr>
            <p:cNvPr id="231" name="Google Shape;23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0"/>
          <p:cNvGrpSpPr/>
          <p:nvPr/>
        </p:nvGrpSpPr>
        <p:grpSpPr>
          <a:xfrm>
            <a:off x="457200" y="3011050"/>
            <a:ext cx="776900" cy="486300"/>
            <a:chOff x="457200" y="1466425"/>
            <a:chExt cx="776900" cy="486300"/>
          </a:xfrm>
        </p:grpSpPr>
        <p:sp>
          <p:nvSpPr>
            <p:cNvPr id="235" name="Google Shape;235;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0"/>
          <p:cNvGrpSpPr/>
          <p:nvPr/>
        </p:nvGrpSpPr>
        <p:grpSpPr>
          <a:xfrm>
            <a:off x="457200" y="3602137"/>
            <a:ext cx="776900" cy="486300"/>
            <a:chOff x="457200" y="1466425"/>
            <a:chExt cx="776900" cy="486300"/>
          </a:xfrm>
        </p:grpSpPr>
        <p:sp>
          <p:nvSpPr>
            <p:cNvPr id="239" name="Google Shape;239;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0" name="Google Shape;240;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0"/>
          <p:cNvGrpSpPr/>
          <p:nvPr/>
        </p:nvGrpSpPr>
        <p:grpSpPr>
          <a:xfrm>
            <a:off x="457200" y="4193262"/>
            <a:ext cx="776900" cy="486300"/>
            <a:chOff x="457200" y="1466425"/>
            <a:chExt cx="776900" cy="486300"/>
          </a:xfrm>
        </p:grpSpPr>
        <p:sp>
          <p:nvSpPr>
            <p:cNvPr id="243" name="Google Shape;243;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4" name="Google Shape;244;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3" name="Google Shape;23;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50"/>
        <p:cNvGrpSpPr/>
        <p:nvPr/>
      </p:nvGrpSpPr>
      <p:grpSpPr>
        <a:xfrm>
          <a:off x="0" y="0"/>
          <a:ext cx="0" cy="0"/>
          <a:chOff x="0" y="0"/>
          <a:chExt cx="0" cy="0"/>
        </a:xfrm>
      </p:grpSpPr>
      <p:sp>
        <p:nvSpPr>
          <p:cNvPr id="251" name="Google Shape;251;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 name="Google Shape;25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 name="Google Shape;256;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 name="Google Shape;257;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21"/>
          <p:cNvGrpSpPr/>
          <p:nvPr/>
        </p:nvGrpSpPr>
        <p:grpSpPr>
          <a:xfrm>
            <a:off x="457200" y="1237825"/>
            <a:ext cx="776900" cy="486300"/>
            <a:chOff x="457200" y="1466425"/>
            <a:chExt cx="776900" cy="486300"/>
          </a:xfrm>
        </p:grpSpPr>
        <p:sp>
          <p:nvSpPr>
            <p:cNvPr id="259" name="Google Shape;259;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0" name="Google Shape;260;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1"/>
          <p:cNvGrpSpPr/>
          <p:nvPr/>
        </p:nvGrpSpPr>
        <p:grpSpPr>
          <a:xfrm>
            <a:off x="457200" y="1828900"/>
            <a:ext cx="776900" cy="486300"/>
            <a:chOff x="457200" y="1466425"/>
            <a:chExt cx="776900" cy="486300"/>
          </a:xfrm>
        </p:grpSpPr>
        <p:sp>
          <p:nvSpPr>
            <p:cNvPr id="264" name="Google Shape;264;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 name="Google Shape;265;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1"/>
          <p:cNvGrpSpPr/>
          <p:nvPr/>
        </p:nvGrpSpPr>
        <p:grpSpPr>
          <a:xfrm>
            <a:off x="457200" y="2419975"/>
            <a:ext cx="776900" cy="486300"/>
            <a:chOff x="457200" y="1466425"/>
            <a:chExt cx="776900" cy="486300"/>
          </a:xfrm>
        </p:grpSpPr>
        <p:sp>
          <p:nvSpPr>
            <p:cNvPr id="268" name="Google Shape;268;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1"/>
          <p:cNvGrpSpPr/>
          <p:nvPr/>
        </p:nvGrpSpPr>
        <p:grpSpPr>
          <a:xfrm>
            <a:off x="457200" y="3011050"/>
            <a:ext cx="776900" cy="486300"/>
            <a:chOff x="457200" y="1466425"/>
            <a:chExt cx="776900" cy="486300"/>
          </a:xfrm>
        </p:grpSpPr>
        <p:sp>
          <p:nvSpPr>
            <p:cNvPr id="272" name="Google Shape;272;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1"/>
          <p:cNvGrpSpPr/>
          <p:nvPr/>
        </p:nvGrpSpPr>
        <p:grpSpPr>
          <a:xfrm>
            <a:off x="457200" y="3602137"/>
            <a:ext cx="776900" cy="486300"/>
            <a:chOff x="457200" y="1466425"/>
            <a:chExt cx="776900" cy="486300"/>
          </a:xfrm>
        </p:grpSpPr>
        <p:sp>
          <p:nvSpPr>
            <p:cNvPr id="276" name="Google Shape;276;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 name="Google Shape;277;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1"/>
          <p:cNvGrpSpPr/>
          <p:nvPr/>
        </p:nvGrpSpPr>
        <p:grpSpPr>
          <a:xfrm>
            <a:off x="457200" y="4193262"/>
            <a:ext cx="776900" cy="486300"/>
            <a:chOff x="457200" y="1466425"/>
            <a:chExt cx="776900" cy="486300"/>
          </a:xfrm>
        </p:grpSpPr>
        <p:sp>
          <p:nvSpPr>
            <p:cNvPr id="280" name="Google Shape;280;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 name="Google Shape;281;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 name="Google Shape;286;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7"/>
        <p:cNvGrpSpPr/>
        <p:nvPr/>
      </p:nvGrpSpPr>
      <p:grpSpPr>
        <a:xfrm>
          <a:off x="0" y="0"/>
          <a:ext cx="0" cy="0"/>
          <a:chOff x="0" y="0"/>
          <a:chExt cx="0" cy="0"/>
        </a:xfrm>
      </p:grpSpPr>
      <p:sp>
        <p:nvSpPr>
          <p:cNvPr id="288" name="Google Shape;288;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 name="Google Shape;291;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 name="Google Shape;292;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 name="Google Shape;293;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 name="Google Shape;294;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5" name="Google Shape;295;p22"/>
          <p:cNvGrpSpPr/>
          <p:nvPr/>
        </p:nvGrpSpPr>
        <p:grpSpPr>
          <a:xfrm>
            <a:off x="457222" y="1149803"/>
            <a:ext cx="713194" cy="446423"/>
            <a:chOff x="457200" y="1466425"/>
            <a:chExt cx="776900" cy="486300"/>
          </a:xfrm>
        </p:grpSpPr>
        <p:sp>
          <p:nvSpPr>
            <p:cNvPr id="296" name="Google Shape;29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7" name="Google Shape;29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2"/>
          <p:cNvGrpSpPr/>
          <p:nvPr/>
        </p:nvGrpSpPr>
        <p:grpSpPr>
          <a:xfrm>
            <a:off x="457222" y="1672428"/>
            <a:ext cx="713194" cy="446423"/>
            <a:chOff x="457200" y="1466425"/>
            <a:chExt cx="776900" cy="486300"/>
          </a:xfrm>
        </p:grpSpPr>
        <p:sp>
          <p:nvSpPr>
            <p:cNvPr id="301" name="Google Shape;30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2" name="Google Shape;30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2"/>
          <p:cNvGrpSpPr/>
          <p:nvPr/>
        </p:nvGrpSpPr>
        <p:grpSpPr>
          <a:xfrm>
            <a:off x="457197" y="2195578"/>
            <a:ext cx="713194" cy="446423"/>
            <a:chOff x="457200" y="1466425"/>
            <a:chExt cx="776900" cy="486300"/>
          </a:xfrm>
        </p:grpSpPr>
        <p:sp>
          <p:nvSpPr>
            <p:cNvPr id="306" name="Google Shape;30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7" name="Google Shape;30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457197" y="2718203"/>
            <a:ext cx="713194" cy="446423"/>
            <a:chOff x="457200" y="1466425"/>
            <a:chExt cx="776900" cy="486300"/>
          </a:xfrm>
        </p:grpSpPr>
        <p:sp>
          <p:nvSpPr>
            <p:cNvPr id="311" name="Google Shape;31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2" name="Google Shape;31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2"/>
          <p:cNvGrpSpPr/>
          <p:nvPr/>
        </p:nvGrpSpPr>
        <p:grpSpPr>
          <a:xfrm>
            <a:off x="457222" y="3240828"/>
            <a:ext cx="713194" cy="446423"/>
            <a:chOff x="457200" y="1466425"/>
            <a:chExt cx="776900" cy="486300"/>
          </a:xfrm>
        </p:grpSpPr>
        <p:sp>
          <p:nvSpPr>
            <p:cNvPr id="316" name="Google Shape;31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7" name="Google Shape;31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2"/>
          <p:cNvGrpSpPr/>
          <p:nvPr/>
        </p:nvGrpSpPr>
        <p:grpSpPr>
          <a:xfrm>
            <a:off x="457222" y="3763453"/>
            <a:ext cx="713194" cy="446423"/>
            <a:chOff x="457200" y="1466425"/>
            <a:chExt cx="776900" cy="486300"/>
          </a:xfrm>
        </p:grpSpPr>
        <p:sp>
          <p:nvSpPr>
            <p:cNvPr id="321" name="Google Shape;32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2" name="Google Shape;32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2"/>
          <p:cNvGrpSpPr/>
          <p:nvPr/>
        </p:nvGrpSpPr>
        <p:grpSpPr>
          <a:xfrm>
            <a:off x="457222" y="4311603"/>
            <a:ext cx="713194" cy="446423"/>
            <a:chOff x="457200" y="1466425"/>
            <a:chExt cx="776900" cy="486300"/>
          </a:xfrm>
        </p:grpSpPr>
        <p:sp>
          <p:nvSpPr>
            <p:cNvPr id="326" name="Google Shape;32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7" name="Google Shape;32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2" name="Google Shape;33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4" name="Google Shape;33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 name="Google Shape;33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3"/>
          <p:cNvGrpSpPr/>
          <p:nvPr/>
        </p:nvGrpSpPr>
        <p:grpSpPr>
          <a:xfrm>
            <a:off x="457427" y="3873038"/>
            <a:ext cx="602564" cy="377174"/>
            <a:chOff x="457200" y="1466425"/>
            <a:chExt cx="776900" cy="486300"/>
          </a:xfrm>
        </p:grpSpPr>
        <p:sp>
          <p:nvSpPr>
            <p:cNvPr id="338" name="Google Shape;33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 name="Google Shape;33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a:off x="457315" y="4311142"/>
            <a:ext cx="602564" cy="377174"/>
            <a:chOff x="457200" y="1466425"/>
            <a:chExt cx="776900" cy="486300"/>
          </a:xfrm>
        </p:grpSpPr>
        <p:sp>
          <p:nvSpPr>
            <p:cNvPr id="343" name="Google Shape;34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 name="Google Shape;34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3"/>
          <p:cNvGrpSpPr/>
          <p:nvPr/>
        </p:nvGrpSpPr>
        <p:grpSpPr>
          <a:xfrm>
            <a:off x="457377" y="2996663"/>
            <a:ext cx="602564" cy="377174"/>
            <a:chOff x="457200" y="1466425"/>
            <a:chExt cx="776900" cy="486300"/>
          </a:xfrm>
        </p:grpSpPr>
        <p:sp>
          <p:nvSpPr>
            <p:cNvPr id="348" name="Google Shape;34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9" name="Google Shape;34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3"/>
          <p:cNvGrpSpPr/>
          <p:nvPr/>
        </p:nvGrpSpPr>
        <p:grpSpPr>
          <a:xfrm>
            <a:off x="457265" y="3434767"/>
            <a:ext cx="602564" cy="377174"/>
            <a:chOff x="457200" y="1466425"/>
            <a:chExt cx="776900" cy="486300"/>
          </a:xfrm>
        </p:grpSpPr>
        <p:sp>
          <p:nvSpPr>
            <p:cNvPr id="353" name="Google Shape;35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 name="Google Shape;35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402" y="2135288"/>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90" y="2573392"/>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23"/>
          <p:cNvGrpSpPr/>
          <p:nvPr/>
        </p:nvGrpSpPr>
        <p:grpSpPr>
          <a:xfrm>
            <a:off x="457352" y="1258913"/>
            <a:ext cx="602564" cy="377174"/>
            <a:chOff x="457200" y="1466425"/>
            <a:chExt cx="776900" cy="486300"/>
          </a:xfrm>
        </p:grpSpPr>
        <p:sp>
          <p:nvSpPr>
            <p:cNvPr id="368" name="Google Shape;36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9" name="Google Shape;36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3"/>
          <p:cNvGrpSpPr/>
          <p:nvPr/>
        </p:nvGrpSpPr>
        <p:grpSpPr>
          <a:xfrm>
            <a:off x="457240" y="1697017"/>
            <a:ext cx="602564" cy="377174"/>
            <a:chOff x="457200" y="1466425"/>
            <a:chExt cx="776900" cy="486300"/>
          </a:xfrm>
        </p:grpSpPr>
        <p:sp>
          <p:nvSpPr>
            <p:cNvPr id="373" name="Google Shape;37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4" name="Google Shape;37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6"/>
        <p:cNvGrpSpPr/>
        <p:nvPr/>
      </p:nvGrpSpPr>
      <p:grpSpPr>
        <a:xfrm>
          <a:off x="0" y="0"/>
          <a:ext cx="0" cy="0"/>
          <a:chOff x="0" y="0"/>
          <a:chExt cx="0" cy="0"/>
        </a:xfrm>
      </p:grpSpPr>
      <p:sp>
        <p:nvSpPr>
          <p:cNvPr id="377" name="Google Shape;37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4"/>
          <p:cNvGrpSpPr/>
          <p:nvPr/>
        </p:nvGrpSpPr>
        <p:grpSpPr>
          <a:xfrm>
            <a:off x="457427" y="3873038"/>
            <a:ext cx="602564" cy="377174"/>
            <a:chOff x="457200" y="1466425"/>
            <a:chExt cx="776900" cy="486300"/>
          </a:xfrm>
        </p:grpSpPr>
        <p:sp>
          <p:nvSpPr>
            <p:cNvPr id="385" name="Google Shape;38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a:off x="457315" y="4311142"/>
            <a:ext cx="602564" cy="377174"/>
            <a:chOff x="457200" y="1466425"/>
            <a:chExt cx="776900" cy="486300"/>
          </a:xfrm>
        </p:grpSpPr>
        <p:sp>
          <p:nvSpPr>
            <p:cNvPr id="390" name="Google Shape;39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4"/>
          <p:cNvGrpSpPr/>
          <p:nvPr/>
        </p:nvGrpSpPr>
        <p:grpSpPr>
          <a:xfrm>
            <a:off x="457377" y="2996663"/>
            <a:ext cx="602564" cy="377174"/>
            <a:chOff x="457200" y="1466425"/>
            <a:chExt cx="776900" cy="486300"/>
          </a:xfrm>
        </p:grpSpPr>
        <p:sp>
          <p:nvSpPr>
            <p:cNvPr id="395" name="Google Shape;39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4"/>
          <p:cNvGrpSpPr/>
          <p:nvPr/>
        </p:nvGrpSpPr>
        <p:grpSpPr>
          <a:xfrm>
            <a:off x="457265" y="3434767"/>
            <a:ext cx="602564" cy="377174"/>
            <a:chOff x="457200" y="1466425"/>
            <a:chExt cx="776900" cy="486300"/>
          </a:xfrm>
        </p:grpSpPr>
        <p:sp>
          <p:nvSpPr>
            <p:cNvPr id="400" name="Google Shape;40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4"/>
          <p:cNvGrpSpPr/>
          <p:nvPr/>
        </p:nvGrpSpPr>
        <p:grpSpPr>
          <a:xfrm>
            <a:off x="457402" y="2135288"/>
            <a:ext cx="602564" cy="377174"/>
            <a:chOff x="457200" y="1466425"/>
            <a:chExt cx="776900" cy="486300"/>
          </a:xfrm>
        </p:grpSpPr>
        <p:sp>
          <p:nvSpPr>
            <p:cNvPr id="405" name="Google Shape;40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4"/>
          <p:cNvGrpSpPr/>
          <p:nvPr/>
        </p:nvGrpSpPr>
        <p:grpSpPr>
          <a:xfrm>
            <a:off x="457290" y="2573392"/>
            <a:ext cx="602564" cy="377174"/>
            <a:chOff x="457200" y="1466425"/>
            <a:chExt cx="776900" cy="486300"/>
          </a:xfrm>
        </p:grpSpPr>
        <p:sp>
          <p:nvSpPr>
            <p:cNvPr id="410" name="Google Shape;41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4"/>
          <p:cNvGrpSpPr/>
          <p:nvPr/>
        </p:nvGrpSpPr>
        <p:grpSpPr>
          <a:xfrm>
            <a:off x="457352" y="1258913"/>
            <a:ext cx="602564" cy="377174"/>
            <a:chOff x="457200" y="1466425"/>
            <a:chExt cx="776900" cy="486300"/>
          </a:xfrm>
        </p:grpSpPr>
        <p:sp>
          <p:nvSpPr>
            <p:cNvPr id="415" name="Google Shape;41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4"/>
          <p:cNvGrpSpPr/>
          <p:nvPr/>
        </p:nvGrpSpPr>
        <p:grpSpPr>
          <a:xfrm>
            <a:off x="457240" y="1697017"/>
            <a:ext cx="602564" cy="377174"/>
            <a:chOff x="457200" y="1466425"/>
            <a:chExt cx="776900" cy="486300"/>
          </a:xfrm>
        </p:grpSpPr>
        <p:sp>
          <p:nvSpPr>
            <p:cNvPr id="420" name="Google Shape;42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0" name="Google Shape;430;p25"/>
          <p:cNvGrpSpPr/>
          <p:nvPr/>
        </p:nvGrpSpPr>
        <p:grpSpPr>
          <a:xfrm>
            <a:off x="457181" y="1345103"/>
            <a:ext cx="533372" cy="533480"/>
            <a:chOff x="457200" y="1378813"/>
            <a:chExt cx="695400" cy="695450"/>
          </a:xfrm>
        </p:grpSpPr>
        <p:sp>
          <p:nvSpPr>
            <p:cNvPr id="431" name="Google Shape;431;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2" name="Google Shape;432;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5" name="Google Shape;435;p25"/>
          <p:cNvGrpSpPr/>
          <p:nvPr/>
        </p:nvGrpSpPr>
        <p:grpSpPr>
          <a:xfrm>
            <a:off x="3228956" y="1345103"/>
            <a:ext cx="533372" cy="533480"/>
            <a:chOff x="457200" y="1378813"/>
            <a:chExt cx="695400" cy="695450"/>
          </a:xfrm>
        </p:grpSpPr>
        <p:sp>
          <p:nvSpPr>
            <p:cNvPr id="436" name="Google Shape;436;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 name="Google Shape;437;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0" name="Google Shape;440;p25"/>
          <p:cNvGrpSpPr/>
          <p:nvPr/>
        </p:nvGrpSpPr>
        <p:grpSpPr>
          <a:xfrm>
            <a:off x="6134081" y="1345853"/>
            <a:ext cx="533372" cy="533480"/>
            <a:chOff x="457200" y="1378813"/>
            <a:chExt cx="695400" cy="695450"/>
          </a:xfrm>
        </p:grpSpPr>
        <p:sp>
          <p:nvSpPr>
            <p:cNvPr id="441" name="Google Shape;441;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2" name="Google Shape;442;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5"/>
        <p:cNvGrpSpPr/>
        <p:nvPr/>
      </p:nvGrpSpPr>
      <p:grpSpPr>
        <a:xfrm>
          <a:off x="0" y="0"/>
          <a:ext cx="0" cy="0"/>
          <a:chOff x="0" y="0"/>
          <a:chExt cx="0" cy="0"/>
        </a:xfrm>
      </p:grpSpPr>
      <p:pic>
        <p:nvPicPr>
          <p:cNvPr id="446" name="Google Shape;446;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7" name="Google Shape;447;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4" name="Google Shape;454;p26"/>
          <p:cNvGrpSpPr/>
          <p:nvPr/>
        </p:nvGrpSpPr>
        <p:grpSpPr>
          <a:xfrm>
            <a:off x="457206" y="1421303"/>
            <a:ext cx="533372" cy="533480"/>
            <a:chOff x="457200" y="1378813"/>
            <a:chExt cx="695400" cy="695450"/>
          </a:xfrm>
        </p:grpSpPr>
        <p:sp>
          <p:nvSpPr>
            <p:cNvPr id="455" name="Google Shape;455;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6" name="Google Shape;456;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6"/>
          <p:cNvGrpSpPr/>
          <p:nvPr/>
        </p:nvGrpSpPr>
        <p:grpSpPr>
          <a:xfrm>
            <a:off x="4936306" y="1423553"/>
            <a:ext cx="533372" cy="533480"/>
            <a:chOff x="457200" y="1378813"/>
            <a:chExt cx="695400" cy="695450"/>
          </a:xfrm>
        </p:grpSpPr>
        <p:sp>
          <p:nvSpPr>
            <p:cNvPr id="461" name="Google Shape;461;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2" name="Google Shape;462;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5"/>
        <p:cNvGrpSpPr/>
        <p:nvPr/>
      </p:nvGrpSpPr>
      <p:grpSpPr>
        <a:xfrm>
          <a:off x="0" y="0"/>
          <a:ext cx="0" cy="0"/>
          <a:chOff x="0" y="0"/>
          <a:chExt cx="0" cy="0"/>
        </a:xfrm>
      </p:grpSpPr>
      <p:sp>
        <p:nvSpPr>
          <p:cNvPr id="466" name="Google Shape;466;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3" name="Google Shape;473;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8" name="Google Shape;478;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9" name="Google Shape;479;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4" name="Google Shape;484;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5" name="Google Shape;485;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9" name="Google Shape;489;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2"/>
        <p:cNvGrpSpPr/>
        <p:nvPr/>
      </p:nvGrpSpPr>
      <p:grpSpPr>
        <a:xfrm>
          <a:off x="0" y="0"/>
          <a:ext cx="0" cy="0"/>
          <a:chOff x="0" y="0"/>
          <a:chExt cx="0" cy="0"/>
        </a:xfrm>
      </p:grpSpPr>
      <p:sp>
        <p:nvSpPr>
          <p:cNvPr id="493" name="Google Shape;493;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8" name="Google Shape;498;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7" name="Google Shape;507;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9" name="Google Shape;509;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10" name="Google Shape;510;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1"/>
        <p:cNvGrpSpPr/>
        <p:nvPr/>
      </p:nvGrpSpPr>
      <p:grpSpPr>
        <a:xfrm>
          <a:off x="0" y="0"/>
          <a:ext cx="0" cy="0"/>
          <a:chOff x="0" y="0"/>
          <a:chExt cx="0" cy="0"/>
        </a:xfrm>
      </p:grpSpPr>
      <p:sp>
        <p:nvSpPr>
          <p:cNvPr id="512" name="Google Shape;512;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6" name="Google Shape;526;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9" name="Google Shape;529;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0"/>
        <p:cNvGrpSpPr/>
        <p:nvPr/>
      </p:nvGrpSpPr>
      <p:grpSpPr>
        <a:xfrm>
          <a:off x="0" y="0"/>
          <a:ext cx="0" cy="0"/>
          <a:chOff x="0" y="0"/>
          <a:chExt cx="0" cy="0"/>
        </a:xfrm>
      </p:grpSpPr>
      <p:sp>
        <p:nvSpPr>
          <p:cNvPr id="531" name="Google Shape;53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5" name="Google Shape;535;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6" name="Google Shape;53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8" name="Google Shape;548;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 name="Google Shape;30;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2" name="Google Shape;32;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 name="Google Shape;35;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6" name="Google Shape;36;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7" name="Google Shape;37;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9"/>
        <p:cNvGrpSpPr/>
        <p:nvPr/>
      </p:nvGrpSpPr>
      <p:grpSpPr>
        <a:xfrm>
          <a:off x="0" y="0"/>
          <a:ext cx="0" cy="0"/>
          <a:chOff x="0" y="0"/>
          <a:chExt cx="0" cy="0"/>
        </a:xfrm>
      </p:grpSpPr>
      <p:sp>
        <p:nvSpPr>
          <p:cNvPr id="550" name="Google Shape;55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5" name="Google Shape;55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6" name="Google Shape;55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4" name="Google Shape;564;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7" name="Google Shape;567;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8"/>
        <p:cNvGrpSpPr/>
        <p:nvPr/>
      </p:nvGrpSpPr>
      <p:grpSpPr>
        <a:xfrm>
          <a:off x="0" y="0"/>
          <a:ext cx="0" cy="0"/>
          <a:chOff x="0" y="0"/>
          <a:chExt cx="0" cy="0"/>
        </a:xfrm>
      </p:grpSpPr>
      <p:sp>
        <p:nvSpPr>
          <p:cNvPr id="569" name="Google Shape;569;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2" name="Google Shape;57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3" name="Google Shape;57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4" name="Google Shape;57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5" name="Google Shape;57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6" name="Google Shape;586;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7" name="Google Shape;587;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8" name="Google Shape;588;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9" name="Google Shape;589;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0"/>
        <p:cNvGrpSpPr/>
        <p:nvPr/>
      </p:nvGrpSpPr>
      <p:grpSpPr>
        <a:xfrm>
          <a:off x="0" y="0"/>
          <a:ext cx="0" cy="0"/>
          <a:chOff x="0" y="0"/>
          <a:chExt cx="0" cy="0"/>
        </a:xfrm>
      </p:grpSpPr>
      <p:sp>
        <p:nvSpPr>
          <p:cNvPr id="591" name="Google Shape;591;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6" name="Google Shape;596;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7" name="Google Shape;607;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1" name="Google Shape;611;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2"/>
        <p:cNvGrpSpPr/>
        <p:nvPr/>
      </p:nvGrpSpPr>
      <p:grpSpPr>
        <a:xfrm>
          <a:off x="0" y="0"/>
          <a:ext cx="0" cy="0"/>
          <a:chOff x="0" y="0"/>
          <a:chExt cx="0" cy="0"/>
        </a:xfrm>
      </p:grpSpPr>
      <p:sp>
        <p:nvSpPr>
          <p:cNvPr id="613" name="Google Shape;613;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8" name="Google Shape;618;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9" name="Google Shape;619;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9" name="Google Shape;629;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3" name="Google Shape;633;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4"/>
        <p:cNvGrpSpPr/>
        <p:nvPr/>
      </p:nvGrpSpPr>
      <p:grpSpPr>
        <a:xfrm>
          <a:off x="0" y="0"/>
          <a:ext cx="0" cy="0"/>
          <a:chOff x="0" y="0"/>
          <a:chExt cx="0" cy="0"/>
        </a:xfrm>
      </p:grpSpPr>
      <p:sp>
        <p:nvSpPr>
          <p:cNvPr id="635" name="Google Shape;635;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8" name="Google Shape;63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0" name="Google Shape;640;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1" name="Google Shape;641;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1" name="Google Shape;651;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5" name="Google Shape;655;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6"/>
        <p:cNvGrpSpPr/>
        <p:nvPr/>
      </p:nvGrpSpPr>
      <p:grpSpPr>
        <a:xfrm>
          <a:off x="0" y="0"/>
          <a:ext cx="0" cy="0"/>
          <a:chOff x="0" y="0"/>
          <a:chExt cx="0" cy="0"/>
        </a:xfrm>
      </p:grpSpPr>
      <p:sp>
        <p:nvSpPr>
          <p:cNvPr id="657" name="Google Shape;657;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0" name="Google Shape;66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2" name="Google Shape;66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3" name="Google Shape;663;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5" name="Google Shape;675;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6" name="Google Shape;676;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7" name="Google Shape;677;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8" name="Google Shape;678;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9" name="Google Shape;679;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0" name="Google Shape;680;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1"/>
        <p:cNvGrpSpPr/>
        <p:nvPr/>
      </p:nvGrpSpPr>
      <p:grpSpPr>
        <a:xfrm>
          <a:off x="0" y="0"/>
          <a:ext cx="0" cy="0"/>
          <a:chOff x="0" y="0"/>
          <a:chExt cx="0" cy="0"/>
        </a:xfrm>
      </p:grpSpPr>
      <p:sp>
        <p:nvSpPr>
          <p:cNvPr id="682" name="Google Shape;682;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0" name="Google Shape;700;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5" name="Google Shape;705;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6"/>
        <p:cNvGrpSpPr/>
        <p:nvPr/>
      </p:nvGrpSpPr>
      <p:grpSpPr>
        <a:xfrm>
          <a:off x="0" y="0"/>
          <a:ext cx="0" cy="0"/>
          <a:chOff x="0" y="0"/>
          <a:chExt cx="0" cy="0"/>
        </a:xfrm>
      </p:grpSpPr>
      <p:sp>
        <p:nvSpPr>
          <p:cNvPr id="707" name="Google Shape;707;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0" name="Google Shape;710;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1" name="Google Shape;711;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2" name="Google Shape;712;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3" name="Google Shape;713;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5" name="Google Shape;725;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30" name="Google Shape;730;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1"/>
        <p:cNvGrpSpPr/>
        <p:nvPr/>
      </p:nvGrpSpPr>
      <p:grpSpPr>
        <a:xfrm>
          <a:off x="0" y="0"/>
          <a:ext cx="0" cy="0"/>
          <a:chOff x="0" y="0"/>
          <a:chExt cx="0" cy="0"/>
        </a:xfrm>
      </p:grpSpPr>
      <p:sp>
        <p:nvSpPr>
          <p:cNvPr id="732" name="Google Shape;732;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5" name="Google Shape;73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6" name="Google Shape;73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7" name="Google Shape;73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8" name="Google Shape;73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0" name="Google Shape;750;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5" name="Google Shape;755;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6"/>
        <p:cNvGrpSpPr/>
        <p:nvPr/>
      </p:nvGrpSpPr>
      <p:grpSpPr>
        <a:xfrm>
          <a:off x="0" y="0"/>
          <a:ext cx="0" cy="0"/>
          <a:chOff x="0" y="0"/>
          <a:chExt cx="0" cy="0"/>
        </a:xfrm>
      </p:grpSpPr>
      <p:sp>
        <p:nvSpPr>
          <p:cNvPr id="757" name="Google Shape;757;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0" name="Google Shape;760;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1" name="Google Shape;761;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2" name="Google Shape;76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3" name="Google Shape;763;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7" name="Google Shape;777;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8" name="Google Shape;778;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9" name="Google Shape;779;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0" name="Google Shape;780;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1" name="Google Shape;781;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2" name="Google Shape;782;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3" name="Google Shape;783;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0" name="Google Shape;40;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2" name="Google Shape;42;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3" name="Google Shape;43;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4" name="Google Shape;44;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 name="Google Shape;46;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7" name="Google Shape;47;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4"/>
        <p:cNvGrpSpPr/>
        <p:nvPr/>
      </p:nvGrpSpPr>
      <p:grpSpPr>
        <a:xfrm>
          <a:off x="0" y="0"/>
          <a:ext cx="0" cy="0"/>
          <a:chOff x="0" y="0"/>
          <a:chExt cx="0" cy="0"/>
        </a:xfrm>
      </p:grpSpPr>
      <p:sp>
        <p:nvSpPr>
          <p:cNvPr id="785" name="Google Shape;785;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8" name="Google Shape;788;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9" name="Google Shape;789;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0" name="Google Shape;79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1" name="Google Shape;79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5" name="Google Shape;805;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1" name="Google Shape;811;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2"/>
        <p:cNvGrpSpPr/>
        <p:nvPr/>
      </p:nvGrpSpPr>
      <p:grpSpPr>
        <a:xfrm>
          <a:off x="0" y="0"/>
          <a:ext cx="0" cy="0"/>
          <a:chOff x="0" y="0"/>
          <a:chExt cx="0" cy="0"/>
        </a:xfrm>
      </p:grpSpPr>
      <p:sp>
        <p:nvSpPr>
          <p:cNvPr id="813" name="Google Shape;813;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7" name="Google Shape;837;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9" name="Google Shape;839;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0"/>
        <p:cNvGrpSpPr/>
        <p:nvPr/>
      </p:nvGrpSpPr>
      <p:grpSpPr>
        <a:xfrm>
          <a:off x="0" y="0"/>
          <a:ext cx="0" cy="0"/>
          <a:chOff x="0" y="0"/>
          <a:chExt cx="0" cy="0"/>
        </a:xfrm>
      </p:grpSpPr>
      <p:sp>
        <p:nvSpPr>
          <p:cNvPr id="841" name="Google Shape;841;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5" name="Google Shape;865;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7" name="Google Shape;867;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8"/>
        <p:cNvGrpSpPr/>
        <p:nvPr/>
      </p:nvGrpSpPr>
      <p:grpSpPr>
        <a:xfrm>
          <a:off x="0" y="0"/>
          <a:ext cx="0" cy="0"/>
          <a:chOff x="0" y="0"/>
          <a:chExt cx="0" cy="0"/>
        </a:xfrm>
      </p:grpSpPr>
      <p:sp>
        <p:nvSpPr>
          <p:cNvPr id="869" name="Google Shape;869;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1" name="Google Shape;871;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3" name="Google Shape;873;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4" name="Google Shape;874;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1" name="Google Shape;891;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2" name="Google Shape;892;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3" name="Google Shape;893;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4" name="Google Shape;894;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5" name="Google Shape;895;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6" name="Google Shape;896;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7" name="Google Shape;897;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8" name="Google Shape;898;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9"/>
        <p:cNvGrpSpPr/>
        <p:nvPr/>
      </p:nvGrpSpPr>
      <p:grpSpPr>
        <a:xfrm>
          <a:off x="0" y="0"/>
          <a:ext cx="0" cy="0"/>
          <a:chOff x="0" y="0"/>
          <a:chExt cx="0" cy="0"/>
        </a:xfrm>
      </p:grpSpPr>
      <p:sp>
        <p:nvSpPr>
          <p:cNvPr id="900" name="Google Shape;90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2" name="Google Shape;90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3" name="Google Shape;90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4" name="Google Shape;90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5" name="Google Shape;90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2" name="Google Shape;922;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9" name="Google Shape;929;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0"/>
        <p:cNvGrpSpPr/>
        <p:nvPr/>
      </p:nvGrpSpPr>
      <p:grpSpPr>
        <a:xfrm>
          <a:off x="0" y="0"/>
          <a:ext cx="0" cy="0"/>
          <a:chOff x="0" y="0"/>
          <a:chExt cx="0" cy="0"/>
        </a:xfrm>
      </p:grpSpPr>
      <p:sp>
        <p:nvSpPr>
          <p:cNvPr id="931" name="Google Shape;93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3" name="Google Shape;93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4" name="Google Shape;93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5" name="Google Shape;93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6" name="Google Shape;93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3" name="Google Shape;953;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0" name="Google Shape;960;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1"/>
        <p:cNvGrpSpPr/>
        <p:nvPr/>
      </p:nvGrpSpPr>
      <p:grpSpPr>
        <a:xfrm>
          <a:off x="0" y="0"/>
          <a:ext cx="0" cy="0"/>
          <a:chOff x="0" y="0"/>
          <a:chExt cx="0" cy="0"/>
        </a:xfrm>
      </p:grpSpPr>
      <p:sp>
        <p:nvSpPr>
          <p:cNvPr id="962" name="Google Shape;96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4" name="Google Shape;96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5" name="Google Shape;965;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6" name="Google Shape;96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7" name="Google Shape;96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4" name="Google Shape;984;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1" name="Google Shape;991;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2"/>
        <p:cNvGrpSpPr/>
        <p:nvPr/>
      </p:nvGrpSpPr>
      <p:grpSpPr>
        <a:xfrm>
          <a:off x="0" y="0"/>
          <a:ext cx="0" cy="0"/>
          <a:chOff x="0" y="0"/>
          <a:chExt cx="0" cy="0"/>
        </a:xfrm>
      </p:grpSpPr>
      <p:sp>
        <p:nvSpPr>
          <p:cNvPr id="993" name="Google Shape;99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4" name="Google Shape;99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5" name="Google Shape;99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8" name="Google Shape;998;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0" name="Google Shape;1000;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1" name="Google Shape;1001;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2" name="Google Shape;1002;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3" name="Google Shape;1003;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4"/>
        <p:cNvGrpSpPr/>
        <p:nvPr/>
      </p:nvGrpSpPr>
      <p:grpSpPr>
        <a:xfrm>
          <a:off x="0" y="0"/>
          <a:ext cx="0" cy="0"/>
          <a:chOff x="0" y="0"/>
          <a:chExt cx="0" cy="0"/>
        </a:xfrm>
      </p:grpSpPr>
      <p:pic>
        <p:nvPicPr>
          <p:cNvPr id="1005" name="Google Shape;100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6" name="Google Shape;1006;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9" name="Google Shape;1009;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 name="Google Shape;50;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3"/>
        <p:cNvGrpSpPr/>
        <p:nvPr/>
      </p:nvGrpSpPr>
      <p:grpSpPr>
        <a:xfrm>
          <a:off x="0" y="0"/>
          <a:ext cx="0" cy="0"/>
          <a:chOff x="0" y="0"/>
          <a:chExt cx="0" cy="0"/>
        </a:xfrm>
      </p:grpSpPr>
      <p:sp>
        <p:nvSpPr>
          <p:cNvPr id="1014" name="Google Shape;101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5" name="Google Shape;1015;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6" name="Google Shape;1016;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7" name="Google Shape;1017;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 name="Google Shape;57;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 name="Google Shape;62;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 name="Google Shape;63;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 name="Google Shape;65;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8"/>
          <p:cNvSpPr txBox="1">
            <a:spLocks noGrp="1"/>
          </p:cNvSpPr>
          <p:nvPr>
            <p:ph type="body" idx="3"/>
          </p:nvPr>
        </p:nvSpPr>
        <p:spPr>
          <a:xfrm>
            <a:off x="175" y="1284250"/>
            <a:ext cx="9144000" cy="34518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9" name="Google Shape;69;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1" name="Google Shape;71;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5" name="Google Shape;75;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 name="Google Shape;80;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hyperlink" Target="http://www.youtube.com/watch?v=5ZDLqbCjads"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53"/>
          <p:cNvSpPr txBox="1">
            <a:spLocks noGrp="1"/>
          </p:cNvSpPr>
          <p:nvPr>
            <p:ph type="title" idx="2"/>
          </p:nvPr>
        </p:nvSpPr>
        <p:spPr>
          <a:xfrm>
            <a:off x="274350" y="1544075"/>
            <a:ext cx="8595300" cy="15327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3000"/>
              <a:t>Advanced Bash</a:t>
            </a:r>
            <a:endParaRPr sz="3000"/>
          </a:p>
        </p:txBody>
      </p:sp>
      <p:sp>
        <p:nvSpPr>
          <p:cNvPr id="1023" name="Google Shape;1023;p53"/>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Bash Scripting and Programming Day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62"/>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2"/>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24" name="Google Shape;1124;p62"/>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Chaining with &gt; and &gt;&gt;</a:t>
            </a:r>
            <a:endParaRPr>
              <a:solidFill>
                <a:srgbClr val="FFFFFF"/>
              </a:solidFill>
            </a:endParaRPr>
          </a:p>
        </p:txBody>
      </p:sp>
      <p:sp>
        <p:nvSpPr>
          <p:cNvPr id="1125" name="Google Shape;1125;p62"/>
          <p:cNvSpPr txBox="1">
            <a:spLocks noGrp="1"/>
          </p:cNvSpPr>
          <p:nvPr>
            <p:ph type="subTitle" idx="1"/>
          </p:nvPr>
        </p:nvSpPr>
        <p:spPr>
          <a:xfrm>
            <a:off x="0" y="102582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Clr>
                <a:schemeClr val="dk1"/>
              </a:buClr>
              <a:buSzPts val="1100"/>
              <a:buFont typeface="Arial"/>
              <a:buNone/>
            </a:pPr>
            <a:r>
              <a:rPr lang="en">
                <a:solidFill>
                  <a:srgbClr val="00FF00"/>
                </a:solidFill>
                <a:highlight>
                  <a:srgbClr val="24292E"/>
                </a:highlight>
                <a:latin typeface="Inconsolata"/>
                <a:ea typeface="Inconsolata"/>
                <a:cs typeface="Inconsolata"/>
                <a:sym typeface="Inconsolata"/>
              </a:rPr>
              <a:t>ls &gt;&gt; list.txt</a:t>
            </a:r>
            <a:br>
              <a:rPr lang="en">
                <a:solidFill>
                  <a:schemeClr val="lt1"/>
                </a:solidFill>
              </a:rPr>
            </a:br>
            <a:endParaRPr>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&gt;&gt; will append the output of the ls command to the list.txt file.</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If the list.txt file does not exist, it is created.</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Therefore, using &gt;&gt; instead of &gt; is always safer, unless you want the file to be overwritten.</a:t>
            </a:r>
            <a:endParaRPr>
              <a:solidFill>
                <a:schemeClr val="lt1"/>
              </a:solidFill>
            </a:endParaRPr>
          </a:p>
        </p:txBody>
      </p:sp>
      <p:sp>
        <p:nvSpPr>
          <p:cNvPr id="1126" name="Google Shape;112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cxnSp>
        <p:nvCxnSpPr>
          <p:cNvPr id="1127" name="Google Shape;1127;p62"/>
          <p:cNvCxnSpPr/>
          <p:nvPr/>
        </p:nvCxnSpPr>
        <p:spPr>
          <a:xfrm>
            <a:off x="247100" y="838000"/>
            <a:ext cx="3257700" cy="0"/>
          </a:xfrm>
          <a:prstGeom prst="straightConnector1">
            <a:avLst/>
          </a:prstGeom>
          <a:noFill/>
          <a:ln w="9525" cap="flat" cmpd="sng">
            <a:solidFill>
              <a:srgbClr val="F3F3F3"/>
            </a:solidFill>
            <a:prstDash val="solid"/>
            <a:round/>
            <a:headEnd type="none" w="med" len="med"/>
            <a:tailEnd type="none" w="med" len="med"/>
          </a:ln>
        </p:spPr>
      </p:cxnSp>
      <p:pic>
        <p:nvPicPr>
          <p:cNvPr id="1128" name="Google Shape;1128;p62"/>
          <p:cNvPicPr preferRelativeResize="0"/>
          <p:nvPr/>
        </p:nvPicPr>
        <p:blipFill>
          <a:blip r:embed="rId3">
            <a:alphaModFix/>
          </a:blip>
          <a:stretch>
            <a:fillRect/>
          </a:stretch>
        </p:blipFill>
        <p:spPr>
          <a:xfrm>
            <a:off x="2346794" y="284000"/>
            <a:ext cx="6996113"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63"/>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35" name="Google Shape;1135;p63"/>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Piping with |</a:t>
            </a:r>
            <a:endParaRPr>
              <a:solidFill>
                <a:srgbClr val="FFFFFF"/>
              </a:solidFill>
            </a:endParaRPr>
          </a:p>
        </p:txBody>
      </p:sp>
      <p:sp>
        <p:nvSpPr>
          <p:cNvPr id="1136" name="Google Shape;1136;p63"/>
          <p:cNvSpPr txBox="1">
            <a:spLocks noGrp="1"/>
          </p:cNvSpPr>
          <p:nvPr>
            <p:ph type="subTitle" idx="1"/>
          </p:nvPr>
        </p:nvSpPr>
        <p:spPr>
          <a:xfrm>
            <a:off x="0" y="102582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Clr>
                <a:schemeClr val="dk1"/>
              </a:buClr>
              <a:buSzPts val="1100"/>
              <a:buFont typeface="Arial"/>
              <a:buNone/>
            </a:pPr>
            <a:r>
              <a:rPr lang="en">
                <a:solidFill>
                  <a:schemeClr val="lt1"/>
                </a:solidFill>
              </a:rPr>
              <a:t>The pipe ( | ) takes the output of one command and sends it to the input of another command.</a:t>
            </a:r>
            <a:br>
              <a:rPr lang="en">
                <a:solidFill>
                  <a:schemeClr val="lt1"/>
                </a:solidFill>
              </a:rPr>
            </a:br>
            <a:br>
              <a:rPr lang="en">
                <a:solidFill>
                  <a:schemeClr val="lt1"/>
                </a:solidFill>
              </a:rPr>
            </a:br>
            <a:br>
              <a:rPr lang="en">
                <a:solidFill>
                  <a:schemeClr val="lt1"/>
                </a:solidFill>
              </a:rPr>
            </a:br>
            <a:r>
              <a:rPr lang="en" sz="1700">
                <a:solidFill>
                  <a:schemeClr val="lt1"/>
                </a:solidFill>
              </a:rPr>
              <a:t>Compound commands with pipes typically follow this format:</a:t>
            </a:r>
            <a:br>
              <a:rPr lang="en" sz="2100">
                <a:solidFill>
                  <a:schemeClr val="lt1"/>
                </a:solidFill>
              </a:rPr>
            </a:br>
            <a:br>
              <a:rPr lang="en" sz="2100">
                <a:solidFill>
                  <a:schemeClr val="lt1"/>
                </a:solidFill>
              </a:rPr>
            </a:br>
            <a:r>
              <a:rPr lang="en" sz="1900">
                <a:solidFill>
                  <a:srgbClr val="00FF00"/>
                </a:solidFill>
                <a:highlight>
                  <a:srgbClr val="212940"/>
                </a:highlight>
                <a:latin typeface="Inconsolata"/>
                <a:ea typeface="Inconsolata"/>
                <a:cs typeface="Inconsolata"/>
                <a:sym typeface="Inconsolata"/>
              </a:rPr>
              <a:t>program -options arguments | program -options | program -options | program -options</a:t>
            </a:r>
            <a:endParaRPr>
              <a:solidFill>
                <a:schemeClr val="lt1"/>
              </a:solidFill>
            </a:endParaRPr>
          </a:p>
        </p:txBody>
      </p:sp>
      <p:sp>
        <p:nvSpPr>
          <p:cNvPr id="1137" name="Google Shape;113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cxnSp>
        <p:nvCxnSpPr>
          <p:cNvPr id="1138" name="Google Shape;1138;p63"/>
          <p:cNvCxnSpPr/>
          <p:nvPr/>
        </p:nvCxnSpPr>
        <p:spPr>
          <a:xfrm>
            <a:off x="247100" y="838000"/>
            <a:ext cx="3257700" cy="0"/>
          </a:xfrm>
          <a:prstGeom prst="straightConnector1">
            <a:avLst/>
          </a:prstGeom>
          <a:noFill/>
          <a:ln w="9525" cap="flat" cmpd="sng">
            <a:solidFill>
              <a:srgbClr val="F3F3F3"/>
            </a:solidFill>
            <a:prstDash val="solid"/>
            <a:round/>
            <a:headEnd type="none" w="med" len="med"/>
            <a:tailEnd type="none" w="med" len="med"/>
          </a:ln>
        </p:spPr>
      </p:cxnSp>
      <p:pic>
        <p:nvPicPr>
          <p:cNvPr id="1139" name="Google Shape;1139;p63"/>
          <p:cNvPicPr preferRelativeResize="0"/>
          <p:nvPr/>
        </p:nvPicPr>
        <p:blipFill>
          <a:blip r:embed="rId3">
            <a:alphaModFix/>
          </a:blip>
          <a:stretch>
            <a:fillRect/>
          </a:stretch>
        </p:blipFill>
        <p:spPr>
          <a:xfrm>
            <a:off x="2346794" y="284000"/>
            <a:ext cx="6996113" cy="5143500"/>
          </a:xfrm>
          <a:prstGeom prst="rect">
            <a:avLst/>
          </a:prstGeom>
          <a:noFill/>
          <a:ln>
            <a:noFill/>
          </a:ln>
        </p:spPr>
      </p:pic>
      <p:sp>
        <p:nvSpPr>
          <p:cNvPr id="1140" name="Google Shape;1140;p63"/>
          <p:cNvSpPr/>
          <p:nvPr/>
        </p:nvSpPr>
        <p:spPr>
          <a:xfrm>
            <a:off x="4432250" y="2098925"/>
            <a:ext cx="3185700" cy="2135100"/>
          </a:xfrm>
          <a:prstGeom prst="rect">
            <a:avLst/>
          </a:prstGeom>
          <a:solidFill>
            <a:srgbClr val="1E1E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0">
                <a:solidFill>
                  <a:srgbClr val="33DB4B"/>
                </a:solidFill>
                <a:latin typeface="Verdana"/>
                <a:ea typeface="Verdana"/>
                <a:cs typeface="Verdana"/>
                <a:sym typeface="Verdana"/>
              </a:rPr>
              <a:t>|</a:t>
            </a:r>
            <a:endParaRPr sz="12000">
              <a:solidFill>
                <a:srgbClr val="33DB4B"/>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64"/>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4"/>
          <p:cNvSpPr/>
          <p:nvPr/>
        </p:nvSpPr>
        <p:spPr>
          <a:xfrm>
            <a:off x="-16300" y="-21050"/>
            <a:ext cx="9144000" cy="2266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47" name="Google Shape;1147;p64"/>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500">
                <a:solidFill>
                  <a:schemeClr val="lt1"/>
                </a:solidFill>
                <a:latin typeface="Roboto"/>
                <a:ea typeface="Roboto"/>
                <a:cs typeface="Roboto"/>
                <a:sym typeface="Roboto"/>
              </a:rPr>
              <a:t>Review: </a:t>
            </a:r>
            <a:r>
              <a:rPr lang="en">
                <a:solidFill>
                  <a:srgbClr val="FFFFFF"/>
                </a:solidFill>
              </a:rPr>
              <a:t>Piping with |</a:t>
            </a:r>
            <a:endParaRPr>
              <a:solidFill>
                <a:srgbClr val="FFFFFF"/>
              </a:solidFill>
            </a:endParaRPr>
          </a:p>
        </p:txBody>
      </p:sp>
      <p:sp>
        <p:nvSpPr>
          <p:cNvPr id="1148" name="Google Shape;1148;p64"/>
          <p:cNvSpPr txBox="1">
            <a:spLocks noGrp="1"/>
          </p:cNvSpPr>
          <p:nvPr>
            <p:ph type="subTitle" idx="1"/>
          </p:nvPr>
        </p:nvSpPr>
        <p:spPr>
          <a:xfrm>
            <a:off x="0" y="1025825"/>
            <a:ext cx="83448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None/>
            </a:pPr>
            <a:r>
              <a:rPr lang="en" sz="2100">
                <a:solidFill>
                  <a:schemeClr val="lt1"/>
                </a:solidFill>
              </a:rPr>
              <a:t>For example:</a:t>
            </a:r>
            <a:br>
              <a:rPr lang="en" sz="2100">
                <a:solidFill>
                  <a:schemeClr val="lt1"/>
                </a:solidFill>
              </a:rPr>
            </a:br>
            <a:br>
              <a:rPr lang="en" sz="2100">
                <a:solidFill>
                  <a:schemeClr val="lt1"/>
                </a:solidFill>
              </a:rPr>
            </a:br>
            <a:r>
              <a:rPr lang="en" sz="2000">
                <a:solidFill>
                  <a:srgbClr val="00FF00"/>
                </a:solidFill>
                <a:highlight>
                  <a:srgbClr val="212940"/>
                </a:highlight>
                <a:latin typeface="Inconsolata"/>
                <a:ea typeface="Inconsolata"/>
                <a:cs typeface="Inconsolata"/>
                <a:sym typeface="Inconsolata"/>
              </a:rPr>
              <a:t>ls -l | grep '*.txt'</a:t>
            </a:r>
            <a:br>
              <a:rPr lang="en" sz="1900">
                <a:solidFill>
                  <a:srgbClr val="00FF00"/>
                </a:solidFill>
                <a:highlight>
                  <a:srgbClr val="212940"/>
                </a:highlight>
                <a:latin typeface="Inconsolata"/>
                <a:ea typeface="Inconsolata"/>
                <a:cs typeface="Inconsolata"/>
                <a:sym typeface="Inconsolata"/>
              </a:rPr>
            </a:br>
            <a:endParaRPr sz="2100">
              <a:solidFill>
                <a:schemeClr val="lt1"/>
              </a:solidFill>
            </a:endParaRPr>
          </a:p>
          <a:p>
            <a:pPr marL="914400" lvl="0" indent="-361950" algn="l" rtl="0">
              <a:lnSpc>
                <a:spcPct val="150000"/>
              </a:lnSpc>
              <a:spcBef>
                <a:spcPts val="1200"/>
              </a:spcBef>
              <a:spcAft>
                <a:spcPts val="0"/>
              </a:spcAft>
              <a:buClr>
                <a:srgbClr val="F3F3F3"/>
              </a:buClr>
              <a:buSzPts val="2100"/>
              <a:buChar char="●"/>
            </a:pPr>
            <a:r>
              <a:rPr lang="en" sz="2100">
                <a:solidFill>
                  <a:srgbClr val="F3F3F3"/>
                </a:solidFill>
              </a:rPr>
              <a:t>ls -l creates a list of files.</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 pipes the list from ls into the command that follows.</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grep searches the files from ls for the string that follows.</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*.txt matches any file that ends with .txt.</a:t>
            </a:r>
            <a:endParaRPr sz="2100">
              <a:solidFill>
                <a:srgbClr val="F3F3F3"/>
              </a:solidFill>
            </a:endParaRPr>
          </a:p>
          <a:p>
            <a:pPr marL="0" lvl="0" indent="0" algn="l" rtl="0">
              <a:spcBef>
                <a:spcPts val="1200"/>
              </a:spcBef>
              <a:spcAft>
                <a:spcPts val="0"/>
              </a:spcAft>
              <a:buNone/>
            </a:pPr>
            <a:endParaRPr sz="2100">
              <a:solidFill>
                <a:schemeClr val="lt1"/>
              </a:solidFill>
            </a:endParaRPr>
          </a:p>
          <a:p>
            <a:pPr marL="0" lvl="0" indent="0" algn="l" rtl="0">
              <a:spcBef>
                <a:spcPts val="1200"/>
              </a:spcBef>
              <a:spcAft>
                <a:spcPts val="1200"/>
              </a:spcAft>
              <a:buNone/>
            </a:pPr>
            <a:endParaRPr sz="2500">
              <a:solidFill>
                <a:schemeClr val="lt1"/>
              </a:solidFill>
            </a:endParaRPr>
          </a:p>
        </p:txBody>
      </p:sp>
      <p:sp>
        <p:nvSpPr>
          <p:cNvPr id="1149" name="Google Shape;114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cxnSp>
        <p:nvCxnSpPr>
          <p:cNvPr id="1150" name="Google Shape;1150;p64"/>
          <p:cNvCxnSpPr/>
          <p:nvPr/>
        </p:nvCxnSpPr>
        <p:spPr>
          <a:xfrm>
            <a:off x="247100" y="838000"/>
            <a:ext cx="84516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65"/>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5"/>
          <p:cNvSpPr/>
          <p:nvPr/>
        </p:nvSpPr>
        <p:spPr>
          <a:xfrm>
            <a:off x="-16300" y="-21050"/>
            <a:ext cx="9144000" cy="20277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57" name="Google Shape;1157;p65"/>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500">
                <a:solidFill>
                  <a:schemeClr val="lt1"/>
                </a:solidFill>
                <a:latin typeface="Roboto"/>
                <a:ea typeface="Roboto"/>
                <a:cs typeface="Roboto"/>
                <a:sym typeface="Roboto"/>
              </a:rPr>
              <a:t>Review: </a:t>
            </a:r>
            <a:r>
              <a:rPr lang="en">
                <a:solidFill>
                  <a:srgbClr val="FFFFFF"/>
                </a:solidFill>
              </a:rPr>
              <a:t>Piping with |</a:t>
            </a:r>
            <a:endParaRPr>
              <a:solidFill>
                <a:srgbClr val="FFFFFF"/>
              </a:solidFill>
            </a:endParaRPr>
          </a:p>
        </p:txBody>
      </p:sp>
      <p:sp>
        <p:nvSpPr>
          <p:cNvPr id="1158" name="Google Shape;1158;p65"/>
          <p:cNvSpPr txBox="1">
            <a:spLocks noGrp="1"/>
          </p:cNvSpPr>
          <p:nvPr>
            <p:ph type="subTitle" idx="1"/>
          </p:nvPr>
        </p:nvSpPr>
        <p:spPr>
          <a:xfrm>
            <a:off x="0" y="1025825"/>
            <a:ext cx="83448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None/>
            </a:pPr>
            <a:r>
              <a:rPr lang="en" sz="2100">
                <a:solidFill>
                  <a:schemeClr val="lt1"/>
                </a:solidFill>
              </a:rPr>
              <a:t>Some common programs that users will pipe to include: </a:t>
            </a:r>
            <a:endParaRPr sz="2100">
              <a:solidFill>
                <a:schemeClr val="lt1"/>
              </a:solidFill>
            </a:endParaRPr>
          </a:p>
          <a:p>
            <a:pPr marL="0" lvl="0" indent="0" algn="l" rtl="0">
              <a:spcBef>
                <a:spcPts val="1200"/>
              </a:spcBef>
              <a:spcAft>
                <a:spcPts val="0"/>
              </a:spcAft>
              <a:buNone/>
            </a:pPr>
            <a:endParaRPr sz="2100">
              <a:solidFill>
                <a:schemeClr val="lt1"/>
              </a:solidFill>
            </a:endParaRPr>
          </a:p>
          <a:p>
            <a:pPr marL="914400" lvl="0" indent="-361950" algn="l" rtl="0">
              <a:lnSpc>
                <a:spcPct val="150000"/>
              </a:lnSpc>
              <a:spcBef>
                <a:spcPts val="1200"/>
              </a:spcBef>
              <a:spcAft>
                <a:spcPts val="0"/>
              </a:spcAft>
              <a:buClr>
                <a:srgbClr val="F3F3F3"/>
              </a:buClr>
              <a:buSzPts val="2100"/>
              <a:buChar char="●"/>
            </a:pPr>
            <a:r>
              <a:rPr lang="en" sz="2100">
                <a:solidFill>
                  <a:srgbClr val="F3F3F3"/>
                </a:solidFill>
              </a:rPr>
              <a:t>| head prints only the first 10 lines of output.</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tail prints only the last 10 lines of output.</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 sort sorts the output alphabetically.</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sed  searches and replaces parts of the output.</a:t>
            </a:r>
            <a:endParaRPr sz="2100">
              <a:solidFill>
                <a:srgbClr val="F3F3F3"/>
              </a:solidFill>
            </a:endParaRPr>
          </a:p>
          <a:p>
            <a:pPr marL="914400" lvl="0" indent="-361950" algn="l" rtl="0">
              <a:lnSpc>
                <a:spcPct val="150000"/>
              </a:lnSpc>
              <a:spcBef>
                <a:spcPts val="0"/>
              </a:spcBef>
              <a:spcAft>
                <a:spcPts val="0"/>
              </a:spcAft>
              <a:buClr>
                <a:srgbClr val="F3F3F3"/>
              </a:buClr>
              <a:buSzPts val="2100"/>
              <a:buChar char="●"/>
            </a:pPr>
            <a:r>
              <a:rPr lang="en" sz="2100">
                <a:solidFill>
                  <a:srgbClr val="F3F3F3"/>
                </a:solidFill>
              </a:rPr>
              <a:t>| awk  display only specified parts of the output.</a:t>
            </a:r>
            <a:endParaRPr sz="2100">
              <a:solidFill>
                <a:srgbClr val="F3F3F3"/>
              </a:solidFill>
            </a:endParaRPr>
          </a:p>
          <a:p>
            <a:pPr marL="0" lvl="0" indent="0" algn="l" rtl="0">
              <a:spcBef>
                <a:spcPts val="1200"/>
              </a:spcBef>
              <a:spcAft>
                <a:spcPts val="0"/>
              </a:spcAft>
              <a:buNone/>
            </a:pPr>
            <a:endParaRPr sz="2100">
              <a:solidFill>
                <a:schemeClr val="lt1"/>
              </a:solidFill>
            </a:endParaRPr>
          </a:p>
          <a:p>
            <a:pPr marL="0" lvl="0" indent="0" algn="l" rtl="0">
              <a:spcBef>
                <a:spcPts val="1200"/>
              </a:spcBef>
              <a:spcAft>
                <a:spcPts val="1200"/>
              </a:spcAft>
              <a:buNone/>
            </a:pPr>
            <a:endParaRPr sz="2500">
              <a:solidFill>
                <a:schemeClr val="lt1"/>
              </a:solidFill>
            </a:endParaRPr>
          </a:p>
        </p:txBody>
      </p:sp>
      <p:sp>
        <p:nvSpPr>
          <p:cNvPr id="1159" name="Google Shape;115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cxnSp>
        <p:nvCxnSpPr>
          <p:cNvPr id="1160" name="Google Shape;1160;p65"/>
          <p:cNvCxnSpPr/>
          <p:nvPr/>
        </p:nvCxnSpPr>
        <p:spPr>
          <a:xfrm>
            <a:off x="247100" y="838000"/>
            <a:ext cx="84516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66"/>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16300" y="-21050"/>
            <a:ext cx="9144000" cy="20277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67" name="Google Shape;1167;p66"/>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500">
                <a:solidFill>
                  <a:schemeClr val="lt1"/>
                </a:solidFill>
                <a:latin typeface="Roboto"/>
                <a:ea typeface="Roboto"/>
                <a:cs typeface="Roboto"/>
                <a:sym typeface="Roboto"/>
              </a:rPr>
              <a:t>Review: </a:t>
            </a:r>
            <a:r>
              <a:rPr lang="en">
                <a:solidFill>
                  <a:srgbClr val="FFFFFF"/>
                </a:solidFill>
              </a:rPr>
              <a:t>Piping with |</a:t>
            </a:r>
            <a:endParaRPr>
              <a:solidFill>
                <a:srgbClr val="FFFFFF"/>
              </a:solidFill>
            </a:endParaRPr>
          </a:p>
        </p:txBody>
      </p:sp>
      <p:sp>
        <p:nvSpPr>
          <p:cNvPr id="1168" name="Google Shape;1168;p66"/>
          <p:cNvSpPr txBox="1">
            <a:spLocks noGrp="1"/>
          </p:cNvSpPr>
          <p:nvPr>
            <p:ph type="subTitle" idx="1"/>
          </p:nvPr>
        </p:nvSpPr>
        <p:spPr>
          <a:xfrm>
            <a:off x="0" y="1025825"/>
            <a:ext cx="86988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None/>
            </a:pPr>
            <a:r>
              <a:rPr lang="en" sz="2100">
                <a:solidFill>
                  <a:srgbClr val="00FF00"/>
                </a:solidFill>
                <a:highlight>
                  <a:srgbClr val="212940"/>
                </a:highlight>
                <a:latin typeface="Inconsolata"/>
                <a:ea typeface="Inconsolata"/>
                <a:cs typeface="Inconsolata"/>
                <a:sym typeface="Inconsolata"/>
              </a:rPr>
              <a:t>cat /etc/passwd | grep sysadmin | awk -F ':' '{print $6}'</a:t>
            </a:r>
            <a:br>
              <a:rPr lang="en" sz="2100">
                <a:solidFill>
                  <a:srgbClr val="00FF00"/>
                </a:solidFill>
                <a:highlight>
                  <a:srgbClr val="212940"/>
                </a:highlight>
                <a:latin typeface="Inconsolata"/>
                <a:ea typeface="Inconsolata"/>
                <a:cs typeface="Inconsolata"/>
                <a:sym typeface="Inconsolata"/>
              </a:rPr>
            </a:br>
            <a:endParaRPr sz="2500">
              <a:solidFill>
                <a:schemeClr val="lt1"/>
              </a:solidFill>
            </a:endParaRPr>
          </a:p>
          <a:p>
            <a:pPr marL="914400" lvl="0" indent="-336550" algn="l" rtl="0">
              <a:lnSpc>
                <a:spcPct val="150000"/>
              </a:lnSpc>
              <a:spcBef>
                <a:spcPts val="1200"/>
              </a:spcBef>
              <a:spcAft>
                <a:spcPts val="0"/>
              </a:spcAft>
              <a:buClr>
                <a:srgbClr val="F3F3F3"/>
              </a:buClr>
              <a:buSzPts val="1700"/>
              <a:buChar char="●"/>
            </a:pPr>
            <a:r>
              <a:rPr lang="en" sz="1700">
                <a:solidFill>
                  <a:srgbClr val="F3F3F3"/>
                </a:solidFill>
              </a:rPr>
              <a:t>cat /etc/passwd dumps the contents of  /etc/passwd to output.</a:t>
            </a:r>
            <a:endParaRPr sz="1700">
              <a:solidFill>
                <a:srgbClr val="F3F3F3"/>
              </a:solidFill>
            </a:endParaRPr>
          </a:p>
          <a:p>
            <a:pPr marL="914400" lvl="0" indent="-336550" algn="l" rtl="0">
              <a:lnSpc>
                <a:spcPct val="150000"/>
              </a:lnSpc>
              <a:spcBef>
                <a:spcPts val="0"/>
              </a:spcBef>
              <a:spcAft>
                <a:spcPts val="0"/>
              </a:spcAft>
              <a:buClr>
                <a:srgbClr val="F3F3F3"/>
              </a:buClr>
              <a:buSzPts val="1700"/>
              <a:buChar char="●"/>
            </a:pPr>
            <a:r>
              <a:rPr lang="en" sz="1700">
                <a:solidFill>
                  <a:srgbClr val="F3F3F3"/>
                </a:solidFill>
              </a:rPr>
              <a:t> | pipes that output into the command that follows.</a:t>
            </a:r>
            <a:endParaRPr sz="1700">
              <a:solidFill>
                <a:srgbClr val="F3F3F3"/>
              </a:solidFill>
            </a:endParaRPr>
          </a:p>
          <a:p>
            <a:pPr marL="914400" lvl="0" indent="-336550" algn="l" rtl="0">
              <a:lnSpc>
                <a:spcPct val="150000"/>
              </a:lnSpc>
              <a:spcBef>
                <a:spcPts val="0"/>
              </a:spcBef>
              <a:spcAft>
                <a:spcPts val="0"/>
              </a:spcAft>
              <a:buClr>
                <a:srgbClr val="F3F3F3"/>
              </a:buClr>
              <a:buSzPts val="1700"/>
              <a:buChar char="●"/>
            </a:pPr>
            <a:r>
              <a:rPr lang="en" sz="1700">
                <a:solidFill>
                  <a:srgbClr val="F3F3F3"/>
                </a:solidFill>
              </a:rPr>
              <a:t>  grep sysadmin` displays lines that contain `sysadmin`.</a:t>
            </a:r>
            <a:endParaRPr sz="1700">
              <a:solidFill>
                <a:srgbClr val="F3F3F3"/>
              </a:solidFill>
            </a:endParaRPr>
          </a:p>
          <a:p>
            <a:pPr marL="914400" lvl="0" indent="-336550" algn="l" rtl="0">
              <a:lnSpc>
                <a:spcPct val="150000"/>
              </a:lnSpc>
              <a:spcBef>
                <a:spcPts val="0"/>
              </a:spcBef>
              <a:spcAft>
                <a:spcPts val="0"/>
              </a:spcAft>
              <a:buClr>
                <a:srgbClr val="F3F3F3"/>
              </a:buClr>
              <a:buSzPts val="1700"/>
              <a:buChar char="●"/>
            </a:pPr>
            <a:r>
              <a:rPr lang="en" sz="1700">
                <a:solidFill>
                  <a:srgbClr val="F3F3F3"/>
                </a:solidFill>
              </a:rPr>
              <a:t>  | pipes that output into the command that follows.</a:t>
            </a:r>
            <a:endParaRPr sz="1700">
              <a:solidFill>
                <a:srgbClr val="F3F3F3"/>
              </a:solidFill>
            </a:endParaRPr>
          </a:p>
          <a:p>
            <a:pPr marL="914400" lvl="0" indent="-336550" algn="l" rtl="0">
              <a:lnSpc>
                <a:spcPct val="150000"/>
              </a:lnSpc>
              <a:spcBef>
                <a:spcPts val="0"/>
              </a:spcBef>
              <a:spcAft>
                <a:spcPts val="0"/>
              </a:spcAft>
              <a:buClr>
                <a:srgbClr val="F3F3F3"/>
              </a:buClr>
              <a:buSzPts val="1700"/>
              <a:buChar char="●"/>
            </a:pPr>
            <a:r>
              <a:rPr lang="en" sz="1700">
                <a:solidFill>
                  <a:srgbClr val="F3F3F3"/>
                </a:solidFill>
              </a:rPr>
              <a:t>   awk -F ':' '{print $6}'  only prints the sixth field of the line.</a:t>
            </a:r>
            <a:endParaRPr sz="1700">
              <a:solidFill>
                <a:srgbClr val="F3F3F3"/>
              </a:solidFill>
            </a:endParaRPr>
          </a:p>
          <a:p>
            <a:pPr marL="1371600" lvl="1" indent="-336550" algn="l" rtl="0">
              <a:lnSpc>
                <a:spcPct val="150000"/>
              </a:lnSpc>
              <a:spcBef>
                <a:spcPts val="0"/>
              </a:spcBef>
              <a:spcAft>
                <a:spcPts val="0"/>
              </a:spcAft>
              <a:buClr>
                <a:srgbClr val="F3F3F3"/>
              </a:buClr>
              <a:buSzPts val="1700"/>
              <a:buChar char="○"/>
            </a:pPr>
            <a:r>
              <a:rPr lang="en" sz="1700">
                <a:solidFill>
                  <a:srgbClr val="F3F3F3"/>
                </a:solidFill>
              </a:rPr>
              <a:t>awk usually looks for a space to use as a field separator, but in this case we want it to separate the line by a colon, because `/etc/passwd` uses colons to separate its fields.</a:t>
            </a:r>
            <a:endParaRPr sz="1700">
              <a:solidFill>
                <a:schemeClr val="lt1"/>
              </a:solidFill>
            </a:endParaRPr>
          </a:p>
          <a:p>
            <a:pPr marL="0" lvl="0" indent="0" algn="l" rtl="0">
              <a:spcBef>
                <a:spcPts val="1200"/>
              </a:spcBef>
              <a:spcAft>
                <a:spcPts val="1200"/>
              </a:spcAft>
              <a:buNone/>
            </a:pPr>
            <a:endParaRPr sz="2500">
              <a:solidFill>
                <a:schemeClr val="lt1"/>
              </a:solidFill>
            </a:endParaRPr>
          </a:p>
        </p:txBody>
      </p:sp>
      <p:sp>
        <p:nvSpPr>
          <p:cNvPr id="1169" name="Google Shape;1169;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1170" name="Google Shape;1170;p66"/>
          <p:cNvCxnSpPr/>
          <p:nvPr/>
        </p:nvCxnSpPr>
        <p:spPr>
          <a:xfrm>
            <a:off x="247100" y="838000"/>
            <a:ext cx="84516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67"/>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77" name="Google Shape;1177;p67"/>
          <p:cNvSpPr txBox="1">
            <a:spLocks noGrp="1"/>
          </p:cNvSpPr>
          <p:nvPr>
            <p:ph type="title"/>
          </p:nvPr>
        </p:nvSpPr>
        <p:spPr>
          <a:xfrm>
            <a:off x="-12300" y="99060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Other Methods</a:t>
            </a:r>
            <a:endParaRPr>
              <a:solidFill>
                <a:srgbClr val="FFFFFF"/>
              </a:solidFill>
            </a:endParaRPr>
          </a:p>
        </p:txBody>
      </p:sp>
      <p:sp>
        <p:nvSpPr>
          <p:cNvPr id="1178" name="Google Shape;1178;p67"/>
          <p:cNvSpPr txBox="1">
            <a:spLocks noGrp="1"/>
          </p:cNvSpPr>
          <p:nvPr>
            <p:ph type="subTitle" idx="1"/>
          </p:nvPr>
        </p:nvSpPr>
        <p:spPr>
          <a:xfrm>
            <a:off x="-16300" y="171527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Clr>
                <a:schemeClr val="dk1"/>
              </a:buClr>
              <a:buSzPts val="1100"/>
              <a:buFont typeface="Arial"/>
              <a:buNone/>
            </a:pPr>
            <a:r>
              <a:rPr lang="en">
                <a:solidFill>
                  <a:schemeClr val="lt1"/>
                </a:solidFill>
              </a:rPr>
              <a:t>We can also use a semicolon ( ; ) to run a series of commands back to back.</a:t>
            </a:r>
            <a:br>
              <a:rPr lang="en">
                <a:solidFill>
                  <a:schemeClr val="lt1"/>
                </a:solidFill>
              </a:rPr>
            </a:br>
            <a:br>
              <a:rPr lang="en">
                <a:solidFill>
                  <a:schemeClr val="lt1"/>
                </a:solidFill>
              </a:rPr>
            </a:br>
            <a:r>
              <a:rPr lang="en">
                <a:solidFill>
                  <a:schemeClr val="lt1"/>
                </a:solidFill>
              </a:rPr>
              <a:t>When using ;, each command is running on its own. It is not sending its output to the next command. Therefore, each command can have its own arguments.</a:t>
            </a:r>
            <a:endParaRPr>
              <a:solidFill>
                <a:srgbClr val="FFFFFF"/>
              </a:solidFill>
            </a:endParaRPr>
          </a:p>
        </p:txBody>
      </p:sp>
      <p:sp>
        <p:nvSpPr>
          <p:cNvPr id="1179" name="Google Shape;117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1180" name="Google Shape;1180;p67"/>
          <p:cNvPicPr preferRelativeResize="0"/>
          <p:nvPr/>
        </p:nvPicPr>
        <p:blipFill>
          <a:blip r:embed="rId3">
            <a:alphaModFix/>
          </a:blip>
          <a:stretch>
            <a:fillRect/>
          </a:stretch>
        </p:blipFill>
        <p:spPr>
          <a:xfrm>
            <a:off x="2219794" y="284000"/>
            <a:ext cx="6996113" cy="5143500"/>
          </a:xfrm>
          <a:prstGeom prst="rect">
            <a:avLst/>
          </a:prstGeom>
          <a:noFill/>
          <a:ln>
            <a:noFill/>
          </a:ln>
        </p:spPr>
      </p:pic>
      <p:cxnSp>
        <p:nvCxnSpPr>
          <p:cNvPr id="1181" name="Google Shape;1181;p67"/>
          <p:cNvCxnSpPr/>
          <p:nvPr/>
        </p:nvCxnSpPr>
        <p:spPr>
          <a:xfrm>
            <a:off x="274325" y="1672575"/>
            <a:ext cx="3257700" cy="0"/>
          </a:xfrm>
          <a:prstGeom prst="straightConnector1">
            <a:avLst/>
          </a:prstGeom>
          <a:noFill/>
          <a:ln w="9525" cap="flat" cmpd="sng">
            <a:solidFill>
              <a:srgbClr val="F3F3F3"/>
            </a:solidFill>
            <a:prstDash val="solid"/>
            <a:round/>
            <a:headEnd type="none" w="med" len="med"/>
            <a:tailEnd type="none" w="med" len="med"/>
          </a:ln>
        </p:spPr>
      </p:cxnSp>
      <p:sp>
        <p:nvSpPr>
          <p:cNvPr id="1182" name="Google Shape;1182;p67"/>
          <p:cNvSpPr/>
          <p:nvPr/>
        </p:nvSpPr>
        <p:spPr>
          <a:xfrm>
            <a:off x="4313975" y="2107375"/>
            <a:ext cx="3185700" cy="2135100"/>
          </a:xfrm>
          <a:prstGeom prst="rect">
            <a:avLst/>
          </a:prstGeom>
          <a:solidFill>
            <a:srgbClr val="1E1E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0">
                <a:solidFill>
                  <a:srgbClr val="33DB4B"/>
                </a:solidFill>
                <a:latin typeface="Verdana"/>
                <a:ea typeface="Verdana"/>
                <a:cs typeface="Verdana"/>
                <a:sym typeface="Verdana"/>
              </a:rPr>
              <a:t>;</a:t>
            </a:r>
            <a:endParaRPr sz="12000">
              <a:solidFill>
                <a:srgbClr val="33DB4B"/>
              </a:solidFill>
              <a:latin typeface="Verdana"/>
              <a:ea typeface="Verdana"/>
              <a:cs typeface="Verdana"/>
              <a:sym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8"/>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8"/>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89" name="Google Shape;1189;p68"/>
          <p:cNvSpPr txBox="1">
            <a:spLocks noGrp="1"/>
          </p:cNvSpPr>
          <p:nvPr>
            <p:ph type="title"/>
          </p:nvPr>
        </p:nvSpPr>
        <p:spPr>
          <a:xfrm>
            <a:off x="0" y="3422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Combining with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190" name="Google Shape;1190;p68"/>
          <p:cNvSpPr txBox="1">
            <a:spLocks noGrp="1"/>
          </p:cNvSpPr>
          <p:nvPr>
            <p:ph type="subTitle" idx="1"/>
          </p:nvPr>
        </p:nvSpPr>
        <p:spPr>
          <a:xfrm>
            <a:off x="0" y="1105400"/>
            <a:ext cx="4761900" cy="6108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Clr>
                <a:schemeClr val="dk1"/>
              </a:buClr>
              <a:buSzPts val="1100"/>
              <a:buFont typeface="Arial"/>
              <a:buNone/>
            </a:pPr>
            <a:r>
              <a:rPr lang="en">
                <a:solidFill>
                  <a:schemeClr val="lt1"/>
                </a:solidFill>
              </a:rPr>
              <a:t>Rather than running this: </a:t>
            </a:r>
            <a:endParaRPr>
              <a:solidFill>
                <a:srgbClr val="FFFFFF"/>
              </a:solidFill>
            </a:endParaRPr>
          </a:p>
        </p:txBody>
      </p:sp>
      <p:sp>
        <p:nvSpPr>
          <p:cNvPr id="1191" name="Google Shape;1191;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cxnSp>
        <p:nvCxnSpPr>
          <p:cNvPr id="1192" name="Google Shape;1192;p68"/>
          <p:cNvCxnSpPr/>
          <p:nvPr/>
        </p:nvCxnSpPr>
        <p:spPr>
          <a:xfrm>
            <a:off x="319050" y="990675"/>
            <a:ext cx="8611500" cy="0"/>
          </a:xfrm>
          <a:prstGeom prst="straightConnector1">
            <a:avLst/>
          </a:prstGeom>
          <a:noFill/>
          <a:ln w="9525" cap="flat" cmpd="sng">
            <a:solidFill>
              <a:srgbClr val="F3F3F3"/>
            </a:solidFill>
            <a:prstDash val="solid"/>
            <a:round/>
            <a:headEnd type="none" w="med" len="med"/>
            <a:tailEnd type="none" w="med" len="med"/>
          </a:ln>
        </p:spPr>
      </p:cxnSp>
      <p:sp>
        <p:nvSpPr>
          <p:cNvPr id="1193" name="Google Shape;1193;p68"/>
          <p:cNvSpPr/>
          <p:nvPr/>
        </p:nvSpPr>
        <p:spPr>
          <a:xfrm>
            <a:off x="613875" y="1827925"/>
            <a:ext cx="3431700" cy="2146200"/>
          </a:xfrm>
          <a:prstGeom prst="rect">
            <a:avLst/>
          </a:prstGeom>
          <a:solidFill>
            <a:srgbClr val="1E1E1E"/>
          </a:solidFill>
          <a:ln w="9525" cap="flat" cmpd="sng">
            <a:solidFill>
              <a:srgbClr val="1E1E1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00FF00"/>
                </a:solidFill>
                <a:latin typeface="Inconsolata"/>
                <a:ea typeface="Inconsolata"/>
                <a:cs typeface="Inconsolata"/>
                <a:sym typeface="Inconsolata"/>
              </a:rPr>
              <a:t> </a:t>
            </a:r>
            <a:r>
              <a:rPr lang="en" sz="2000">
                <a:solidFill>
                  <a:srgbClr val="00FF00"/>
                </a:solidFill>
                <a:latin typeface="Inconsolata"/>
                <a:ea typeface="Inconsolata"/>
                <a:cs typeface="Inconsolata"/>
                <a:sym typeface="Inconsolata"/>
              </a:rPr>
              <a:t>$ mkdir dir</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2000">
                <a:solidFill>
                  <a:srgbClr val="00FF00"/>
                </a:solidFill>
                <a:latin typeface="Inconsolata"/>
                <a:ea typeface="Inconsolata"/>
                <a:cs typeface="Inconsolata"/>
                <a:sym typeface="Inconsolata"/>
              </a:rPr>
              <a:t> $ cd dir</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2000">
                <a:solidFill>
                  <a:srgbClr val="00FF00"/>
                </a:solidFill>
                <a:latin typeface="Inconsolata"/>
                <a:ea typeface="Inconsolata"/>
                <a:cs typeface="Inconsolata"/>
                <a:sym typeface="Inconsolata"/>
              </a:rPr>
              <a:t> $ touch file</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2000">
                <a:solidFill>
                  <a:srgbClr val="00FF00"/>
                </a:solidFill>
                <a:latin typeface="Inconsolata"/>
                <a:ea typeface="Inconsolata"/>
                <a:cs typeface="Inconsolata"/>
                <a:sym typeface="Inconsolata"/>
              </a:rPr>
              <a:t> $ ls -l</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2000">
                <a:solidFill>
                  <a:srgbClr val="00FF00"/>
                </a:solidFill>
                <a:latin typeface="Inconsolata"/>
                <a:ea typeface="Inconsolata"/>
                <a:cs typeface="Inconsolata"/>
                <a:sym typeface="Inconsolata"/>
              </a:rPr>
              <a:t> -rw-r--r-- 1 user user 0 Sep  4 15:33 file</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94" name="Google Shape;1194;p68"/>
          <p:cNvSpPr txBox="1">
            <a:spLocks noGrp="1"/>
          </p:cNvSpPr>
          <p:nvPr>
            <p:ph type="subTitle" idx="1"/>
          </p:nvPr>
        </p:nvSpPr>
        <p:spPr>
          <a:xfrm>
            <a:off x="4423725" y="1114888"/>
            <a:ext cx="4761900" cy="6108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Clr>
                <a:schemeClr val="dk1"/>
              </a:buClr>
              <a:buSzPts val="1100"/>
              <a:buFont typeface="Arial"/>
              <a:buNone/>
            </a:pPr>
            <a:r>
              <a:rPr lang="en">
                <a:solidFill>
                  <a:schemeClr val="lt1"/>
                </a:solidFill>
              </a:rPr>
              <a:t>We can use one command: </a:t>
            </a:r>
            <a:endParaRPr>
              <a:solidFill>
                <a:srgbClr val="FFFFFF"/>
              </a:solidFill>
            </a:endParaRPr>
          </a:p>
        </p:txBody>
      </p:sp>
      <p:sp>
        <p:nvSpPr>
          <p:cNvPr id="1195" name="Google Shape;1195;p68"/>
          <p:cNvSpPr/>
          <p:nvPr/>
        </p:nvSpPr>
        <p:spPr>
          <a:xfrm>
            <a:off x="4817775" y="1827925"/>
            <a:ext cx="3973800" cy="2133900"/>
          </a:xfrm>
          <a:prstGeom prst="rect">
            <a:avLst/>
          </a:prstGeom>
          <a:solidFill>
            <a:srgbClr val="1E1E1E"/>
          </a:solidFill>
          <a:ln w="9525" cap="flat" cmpd="sng">
            <a:solidFill>
              <a:srgbClr val="1E1E1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00FF00"/>
                </a:solidFill>
                <a:latin typeface="Inconsolata"/>
                <a:ea typeface="Inconsolata"/>
                <a:cs typeface="Inconsolata"/>
                <a:sym typeface="Inconsolata"/>
              </a:rPr>
              <a:t>$ mkdir dir; cd dir; touch file; ls -l</a:t>
            </a:r>
            <a:br>
              <a:rPr lang="en" sz="2000">
                <a:solidFill>
                  <a:srgbClr val="00FF00"/>
                </a:solidFill>
                <a:latin typeface="Inconsolata"/>
                <a:ea typeface="Inconsolata"/>
                <a:cs typeface="Inconsolata"/>
                <a:sym typeface="Inconsolata"/>
              </a:rPr>
            </a:br>
            <a:br>
              <a:rPr lang="en" sz="2000">
                <a:solidFill>
                  <a:srgbClr val="00FF00"/>
                </a:solidFill>
                <a:latin typeface="Inconsolata"/>
                <a:ea typeface="Inconsolata"/>
                <a:cs typeface="Inconsolata"/>
                <a:sym typeface="Inconsolata"/>
              </a:rPr>
            </a:br>
            <a:r>
              <a:rPr lang="en" sz="2000">
                <a:solidFill>
                  <a:srgbClr val="00FF00"/>
                </a:solidFill>
                <a:latin typeface="Inconsolata"/>
                <a:ea typeface="Inconsolata"/>
                <a:cs typeface="Inconsolata"/>
                <a:sym typeface="Inconsolata"/>
              </a:rPr>
              <a:t> -rw-r--r-- 1 user user 0 Sep  4 15:33 file</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sz="20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sz="20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69"/>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9"/>
          <p:cNvSpPr/>
          <p:nvPr/>
        </p:nvSpPr>
        <p:spPr>
          <a:xfrm>
            <a:off x="-16300" y="-21050"/>
            <a:ext cx="9144000" cy="25383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02" name="Google Shape;1202;p69"/>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500">
                <a:solidFill>
                  <a:schemeClr val="lt1"/>
                </a:solidFill>
                <a:latin typeface="Roboto"/>
                <a:ea typeface="Roboto"/>
                <a:cs typeface="Roboto"/>
                <a:sym typeface="Roboto"/>
              </a:rPr>
              <a:t>Combining with ;</a:t>
            </a:r>
            <a:endParaRPr sz="2500">
              <a:solidFill>
                <a:schemeClr val="lt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2500">
              <a:solidFill>
                <a:schemeClr val="lt1"/>
              </a:solidFill>
              <a:latin typeface="Roboto"/>
              <a:ea typeface="Roboto"/>
              <a:cs typeface="Roboto"/>
              <a:sym typeface="Roboto"/>
            </a:endParaRPr>
          </a:p>
          <a:p>
            <a:pPr marL="0" lvl="0" indent="0" algn="l" rtl="0">
              <a:spcBef>
                <a:spcPts val="0"/>
              </a:spcBef>
              <a:spcAft>
                <a:spcPts val="0"/>
              </a:spcAft>
              <a:buNone/>
            </a:pPr>
            <a:endParaRPr sz="2500">
              <a:solidFill>
                <a:schemeClr val="lt1"/>
              </a:solidFill>
              <a:latin typeface="Roboto"/>
              <a:ea typeface="Roboto"/>
              <a:cs typeface="Roboto"/>
              <a:sym typeface="Roboto"/>
            </a:endParaRPr>
          </a:p>
        </p:txBody>
      </p:sp>
      <p:sp>
        <p:nvSpPr>
          <p:cNvPr id="1203" name="Google Shape;1203;p69"/>
          <p:cNvSpPr txBox="1">
            <a:spLocks noGrp="1"/>
          </p:cNvSpPr>
          <p:nvPr>
            <p:ph type="subTitle" idx="1"/>
          </p:nvPr>
        </p:nvSpPr>
        <p:spPr>
          <a:xfrm>
            <a:off x="0" y="1025825"/>
            <a:ext cx="83448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None/>
            </a:pPr>
            <a:r>
              <a:rPr lang="en" sz="2100">
                <a:solidFill>
                  <a:schemeClr val="lt1"/>
                </a:solidFill>
              </a:rPr>
              <a:t>Note the misspelling of “dir”:</a:t>
            </a:r>
            <a:br>
              <a:rPr lang="en" sz="2100">
                <a:solidFill>
                  <a:schemeClr val="lt1"/>
                </a:solidFill>
              </a:rPr>
            </a:br>
            <a:br>
              <a:rPr lang="en" sz="2100">
                <a:solidFill>
                  <a:schemeClr val="lt1"/>
                </a:solidFill>
              </a:rPr>
            </a:br>
            <a:r>
              <a:rPr lang="en" sz="2500">
                <a:solidFill>
                  <a:srgbClr val="00FF00"/>
                </a:solidFill>
                <a:highlight>
                  <a:srgbClr val="1E1E1E"/>
                </a:highlight>
                <a:latin typeface="Inconsolata"/>
                <a:ea typeface="Inconsolata"/>
                <a:cs typeface="Inconsolata"/>
                <a:sym typeface="Inconsolata"/>
              </a:rPr>
              <a:t>mkdir dir; cd dor; touch file; ls -l</a:t>
            </a:r>
            <a:br>
              <a:rPr lang="en" sz="3700">
                <a:solidFill>
                  <a:srgbClr val="00FF00"/>
                </a:solidFill>
                <a:highlight>
                  <a:srgbClr val="1E1E1E"/>
                </a:highlight>
                <a:latin typeface="Inconsolata"/>
                <a:ea typeface="Inconsolata"/>
                <a:cs typeface="Inconsolata"/>
                <a:sym typeface="Inconsolata"/>
              </a:rPr>
            </a:br>
            <a:br>
              <a:rPr lang="en" sz="2100">
                <a:solidFill>
                  <a:schemeClr val="lt1"/>
                </a:solidFill>
              </a:rPr>
            </a:br>
            <a:br>
              <a:rPr lang="en" sz="2100">
                <a:solidFill>
                  <a:schemeClr val="lt1"/>
                </a:solidFill>
              </a:rPr>
            </a:br>
            <a:br>
              <a:rPr lang="en" sz="2100">
                <a:solidFill>
                  <a:schemeClr val="lt1"/>
                </a:solidFill>
              </a:rPr>
            </a:br>
            <a:r>
              <a:rPr lang="en" sz="2100">
                <a:solidFill>
                  <a:schemeClr val="lt1"/>
                </a:solidFill>
              </a:rPr>
              <a:t>This command would fail because we are trying to move into the directory dor which has not been created. However, the commands touch and ls will still run.</a:t>
            </a:r>
            <a:endParaRPr sz="2100">
              <a:solidFill>
                <a:schemeClr val="lt1"/>
              </a:solidFill>
            </a:endParaRPr>
          </a:p>
          <a:p>
            <a:pPr marL="0" lvl="0" indent="0" algn="l" rtl="0">
              <a:spcBef>
                <a:spcPts val="1200"/>
              </a:spcBef>
              <a:spcAft>
                <a:spcPts val="0"/>
              </a:spcAft>
              <a:buNone/>
            </a:pPr>
            <a:endParaRPr sz="2100">
              <a:solidFill>
                <a:schemeClr val="lt1"/>
              </a:solidFill>
            </a:endParaRPr>
          </a:p>
          <a:p>
            <a:pPr marL="0" lvl="0" indent="0" algn="l" rtl="0">
              <a:spcBef>
                <a:spcPts val="1200"/>
              </a:spcBef>
              <a:spcAft>
                <a:spcPts val="0"/>
              </a:spcAft>
              <a:buNone/>
            </a:pPr>
            <a:endParaRPr sz="2100">
              <a:solidFill>
                <a:schemeClr val="lt1"/>
              </a:solidFill>
            </a:endParaRPr>
          </a:p>
          <a:p>
            <a:pPr marL="0" lvl="0" indent="0" algn="l" rtl="0">
              <a:spcBef>
                <a:spcPts val="1200"/>
              </a:spcBef>
              <a:spcAft>
                <a:spcPts val="0"/>
              </a:spcAft>
              <a:buNone/>
            </a:pPr>
            <a:endParaRPr sz="2500">
              <a:solidFill>
                <a:schemeClr val="lt1"/>
              </a:solidFill>
            </a:endParaRPr>
          </a:p>
          <a:p>
            <a:pPr marL="0" lvl="0" indent="0" algn="l" rtl="0">
              <a:spcBef>
                <a:spcPts val="1200"/>
              </a:spcBef>
              <a:spcAft>
                <a:spcPts val="1200"/>
              </a:spcAft>
              <a:buNone/>
            </a:pPr>
            <a:endParaRPr sz="2500">
              <a:solidFill>
                <a:schemeClr val="lt1"/>
              </a:solidFill>
            </a:endParaRPr>
          </a:p>
        </p:txBody>
      </p:sp>
      <p:sp>
        <p:nvSpPr>
          <p:cNvPr id="1204" name="Google Shape;1204;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cxnSp>
        <p:nvCxnSpPr>
          <p:cNvPr id="1205" name="Google Shape;1205;p69"/>
          <p:cNvCxnSpPr/>
          <p:nvPr/>
        </p:nvCxnSpPr>
        <p:spPr>
          <a:xfrm>
            <a:off x="247100" y="838000"/>
            <a:ext cx="84516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70"/>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0"/>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12" name="Google Shape;1212;p70"/>
          <p:cNvSpPr txBox="1">
            <a:spLocks noGrp="1"/>
          </p:cNvSpPr>
          <p:nvPr>
            <p:ph type="title"/>
          </p:nvPr>
        </p:nvSpPr>
        <p:spPr>
          <a:xfrm>
            <a:off x="-12300" y="99060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Combining with &amp;&amp;</a:t>
            </a:r>
            <a:endParaRPr>
              <a:solidFill>
                <a:srgbClr val="FFFFFF"/>
              </a:solidFill>
            </a:endParaRPr>
          </a:p>
        </p:txBody>
      </p:sp>
      <p:sp>
        <p:nvSpPr>
          <p:cNvPr id="1213" name="Google Shape;1213;p70"/>
          <p:cNvSpPr txBox="1">
            <a:spLocks noGrp="1"/>
          </p:cNvSpPr>
          <p:nvPr>
            <p:ph type="subTitle" idx="1"/>
          </p:nvPr>
        </p:nvSpPr>
        <p:spPr>
          <a:xfrm>
            <a:off x="-16300" y="171527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Clr>
                <a:schemeClr val="dk1"/>
              </a:buClr>
              <a:buSzPts val="1100"/>
              <a:buFont typeface="Arial"/>
              <a:buNone/>
            </a:pPr>
            <a:r>
              <a:rPr lang="en">
                <a:solidFill>
                  <a:schemeClr val="lt1"/>
                </a:solidFill>
              </a:rPr>
              <a:t>A better operator to use in the previous case is the &amp;&amp;. </a:t>
            </a:r>
            <a:br>
              <a:rPr lang="en">
                <a:solidFill>
                  <a:schemeClr val="lt1"/>
                </a:solidFill>
              </a:rPr>
            </a:br>
            <a:br>
              <a:rPr lang="en">
                <a:solidFill>
                  <a:schemeClr val="lt1"/>
                </a:solidFill>
              </a:rPr>
            </a:br>
            <a:r>
              <a:rPr lang="en">
                <a:solidFill>
                  <a:schemeClr val="lt1"/>
                </a:solidFill>
              </a:rPr>
              <a:t>The &amp;&amp; will run the next command only if the first command were successful.</a:t>
            </a:r>
            <a:endParaRPr>
              <a:solidFill>
                <a:srgbClr val="FFFFFF"/>
              </a:solidFill>
            </a:endParaRPr>
          </a:p>
        </p:txBody>
      </p:sp>
      <p:sp>
        <p:nvSpPr>
          <p:cNvPr id="1214" name="Google Shape;1214;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1215" name="Google Shape;1215;p70"/>
          <p:cNvPicPr preferRelativeResize="0"/>
          <p:nvPr/>
        </p:nvPicPr>
        <p:blipFill>
          <a:blip r:embed="rId3">
            <a:alphaModFix/>
          </a:blip>
          <a:stretch>
            <a:fillRect/>
          </a:stretch>
        </p:blipFill>
        <p:spPr>
          <a:xfrm>
            <a:off x="2219794" y="284000"/>
            <a:ext cx="6996113" cy="5143500"/>
          </a:xfrm>
          <a:prstGeom prst="rect">
            <a:avLst/>
          </a:prstGeom>
          <a:noFill/>
          <a:ln>
            <a:noFill/>
          </a:ln>
        </p:spPr>
      </p:pic>
      <p:cxnSp>
        <p:nvCxnSpPr>
          <p:cNvPr id="1216" name="Google Shape;1216;p70"/>
          <p:cNvCxnSpPr/>
          <p:nvPr/>
        </p:nvCxnSpPr>
        <p:spPr>
          <a:xfrm>
            <a:off x="274325" y="1672575"/>
            <a:ext cx="3257700" cy="0"/>
          </a:xfrm>
          <a:prstGeom prst="straightConnector1">
            <a:avLst/>
          </a:prstGeom>
          <a:noFill/>
          <a:ln w="9525" cap="flat" cmpd="sng">
            <a:solidFill>
              <a:srgbClr val="F3F3F3"/>
            </a:solidFill>
            <a:prstDash val="solid"/>
            <a:round/>
            <a:headEnd type="none" w="med" len="med"/>
            <a:tailEnd type="none" w="med" len="med"/>
          </a:ln>
        </p:spPr>
      </p:cxnSp>
      <p:sp>
        <p:nvSpPr>
          <p:cNvPr id="1217" name="Google Shape;1217;p70"/>
          <p:cNvSpPr/>
          <p:nvPr/>
        </p:nvSpPr>
        <p:spPr>
          <a:xfrm>
            <a:off x="4313975" y="2107375"/>
            <a:ext cx="3185700" cy="2135100"/>
          </a:xfrm>
          <a:prstGeom prst="rect">
            <a:avLst/>
          </a:prstGeom>
          <a:solidFill>
            <a:srgbClr val="1E1E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0">
                <a:solidFill>
                  <a:srgbClr val="33DB4B"/>
                </a:solidFill>
                <a:latin typeface="Inconsolata"/>
                <a:ea typeface="Inconsolata"/>
                <a:cs typeface="Inconsolata"/>
                <a:sym typeface="Inconsolata"/>
              </a:rPr>
              <a:t>&amp;&amp;</a:t>
            </a:r>
            <a:endParaRPr sz="12000">
              <a:solidFill>
                <a:srgbClr val="33DB4B"/>
              </a:solidFill>
              <a:latin typeface="Inconsolata"/>
              <a:ea typeface="Inconsolata"/>
              <a:cs typeface="Inconsolata"/>
              <a:sym typeface="Inconsolat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1"/>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1"/>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24" name="Google Shape;1224;p71"/>
          <p:cNvSpPr txBox="1">
            <a:spLocks noGrp="1"/>
          </p:cNvSpPr>
          <p:nvPr>
            <p:ph type="title"/>
          </p:nvPr>
        </p:nvSpPr>
        <p:spPr>
          <a:xfrm>
            <a:off x="0" y="3422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Combining with &amp;&amp;</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225" name="Google Shape;1225;p71"/>
          <p:cNvSpPr txBox="1">
            <a:spLocks noGrp="1"/>
          </p:cNvSpPr>
          <p:nvPr>
            <p:ph type="subTitle" idx="1"/>
          </p:nvPr>
        </p:nvSpPr>
        <p:spPr>
          <a:xfrm>
            <a:off x="0" y="1942525"/>
            <a:ext cx="4761900" cy="6108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Clr>
                <a:schemeClr val="dk1"/>
              </a:buClr>
              <a:buSzPts val="1100"/>
              <a:buFont typeface="Arial"/>
              <a:buNone/>
            </a:pPr>
            <a:r>
              <a:rPr lang="en">
                <a:solidFill>
                  <a:srgbClr val="FFFFFF"/>
                </a:solidFill>
              </a:rPr>
              <a:t>cd would only run if mkdir were successful. touch would only run if cd were successful. ls would only run if `touch` were successful.</a:t>
            </a:r>
            <a:endParaRPr>
              <a:solidFill>
                <a:srgbClr val="FFFFFF"/>
              </a:solidFill>
            </a:endParaRPr>
          </a:p>
          <a:p>
            <a:pPr marL="0" lvl="0" indent="0" algn="l" rtl="0">
              <a:spcBef>
                <a:spcPts val="1200"/>
              </a:spcBef>
              <a:spcAft>
                <a:spcPts val="0"/>
              </a:spcAft>
              <a:buClr>
                <a:schemeClr val="dk1"/>
              </a:buClr>
              <a:buSzPts val="1100"/>
              <a:buFont typeface="Arial"/>
              <a:buNone/>
            </a:pPr>
            <a:endParaRPr>
              <a:solidFill>
                <a:srgbClr val="FFFFFF"/>
              </a:solidFill>
            </a:endParaRPr>
          </a:p>
          <a:p>
            <a:pPr marL="0" lvl="0" indent="0" algn="l" rtl="0">
              <a:spcBef>
                <a:spcPts val="1200"/>
              </a:spcBef>
              <a:spcAft>
                <a:spcPts val="1200"/>
              </a:spcAft>
              <a:buClr>
                <a:schemeClr val="dk1"/>
              </a:buClr>
              <a:buSzPts val="1100"/>
              <a:buFont typeface="Arial"/>
              <a:buNone/>
            </a:pPr>
            <a:endParaRPr>
              <a:solidFill>
                <a:srgbClr val="FFFFFF"/>
              </a:solidFill>
            </a:endParaRPr>
          </a:p>
        </p:txBody>
      </p:sp>
      <p:sp>
        <p:nvSpPr>
          <p:cNvPr id="1226" name="Google Shape;1226;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cxnSp>
        <p:nvCxnSpPr>
          <p:cNvPr id="1227" name="Google Shape;1227;p71"/>
          <p:cNvCxnSpPr/>
          <p:nvPr/>
        </p:nvCxnSpPr>
        <p:spPr>
          <a:xfrm>
            <a:off x="319050" y="990675"/>
            <a:ext cx="8611500" cy="0"/>
          </a:xfrm>
          <a:prstGeom prst="straightConnector1">
            <a:avLst/>
          </a:prstGeom>
          <a:noFill/>
          <a:ln w="9525" cap="flat" cmpd="sng">
            <a:solidFill>
              <a:srgbClr val="F3F3F3"/>
            </a:solidFill>
            <a:prstDash val="solid"/>
            <a:round/>
            <a:headEnd type="none" w="med" len="med"/>
            <a:tailEnd type="none" w="med" len="med"/>
          </a:ln>
        </p:spPr>
      </p:cxnSp>
      <p:sp>
        <p:nvSpPr>
          <p:cNvPr id="1228" name="Google Shape;1228;p71"/>
          <p:cNvSpPr/>
          <p:nvPr/>
        </p:nvSpPr>
        <p:spPr>
          <a:xfrm>
            <a:off x="590750" y="1105400"/>
            <a:ext cx="3431700" cy="722400"/>
          </a:xfrm>
          <a:prstGeom prst="rect">
            <a:avLst/>
          </a:prstGeom>
          <a:solidFill>
            <a:srgbClr val="1E1E1E"/>
          </a:solidFill>
          <a:ln w="9525" cap="flat" cmpd="sng">
            <a:solidFill>
              <a:srgbClr val="1E1E1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Inconsolata"/>
                <a:ea typeface="Inconsolata"/>
                <a:cs typeface="Inconsolata"/>
                <a:sym typeface="Inconsolata"/>
              </a:rPr>
              <a:t>mkdir dir &amp;&amp; cd dir &amp;&amp; touch file &amp;&amp; ls -l</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29" name="Google Shape;1229;p71"/>
          <p:cNvSpPr/>
          <p:nvPr/>
        </p:nvSpPr>
        <p:spPr>
          <a:xfrm>
            <a:off x="4956900" y="1105400"/>
            <a:ext cx="3431700" cy="722400"/>
          </a:xfrm>
          <a:prstGeom prst="rect">
            <a:avLst/>
          </a:prstGeom>
          <a:solidFill>
            <a:srgbClr val="1E1E1E"/>
          </a:solidFill>
          <a:ln w="9525" cap="flat" cmpd="sng">
            <a:solidFill>
              <a:srgbClr val="1E1E1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FF00"/>
                </a:solidFill>
                <a:latin typeface="Inconsolata"/>
                <a:ea typeface="Inconsolata"/>
                <a:cs typeface="Inconsolata"/>
                <a:sym typeface="Inconsolata"/>
              </a:rPr>
              <a:t>mkdir dir &amp;&amp; cd dor &amp;&amp; touch file &amp;&amp; ls -l</a:t>
            </a:r>
            <a:endParaRPr sz="2000">
              <a:solidFill>
                <a:srgbClr val="00FF00"/>
              </a:solidFill>
              <a:latin typeface="Inconsolata"/>
              <a:ea typeface="Inconsolata"/>
              <a:cs typeface="Inconsolata"/>
              <a:sym typeface="Inconsolata"/>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230" name="Google Shape;1230;p71"/>
          <p:cNvSpPr/>
          <p:nvPr/>
        </p:nvSpPr>
        <p:spPr>
          <a:xfrm>
            <a:off x="6434925" y="1169950"/>
            <a:ext cx="346200" cy="2955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71"/>
          <p:cNvSpPr txBox="1">
            <a:spLocks noGrp="1"/>
          </p:cNvSpPr>
          <p:nvPr>
            <p:ph type="subTitle" idx="1"/>
          </p:nvPr>
        </p:nvSpPr>
        <p:spPr>
          <a:xfrm>
            <a:off x="4629500" y="1942525"/>
            <a:ext cx="4761900" cy="6108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Clr>
                <a:schemeClr val="dk1"/>
              </a:buClr>
              <a:buSzPts val="1100"/>
              <a:buFont typeface="Arial"/>
              <a:buNone/>
            </a:pPr>
            <a:r>
              <a:rPr lang="en">
                <a:solidFill>
                  <a:srgbClr val="FFFFFF"/>
                </a:solidFill>
              </a:rPr>
              <a:t>Only mkdir dir and cd dor would run. cd dor fails, so touch and ls are ignored.</a:t>
            </a:r>
            <a:endParaRPr>
              <a:solidFill>
                <a:srgbClr val="FFFFFF"/>
              </a:solidFill>
            </a:endParaRPr>
          </a:p>
          <a:p>
            <a:pPr marL="0" lvl="0" indent="0" algn="l" rtl="0">
              <a:spcBef>
                <a:spcPts val="1200"/>
              </a:spcBef>
              <a:spcAft>
                <a:spcPts val="0"/>
              </a:spcAft>
              <a:buClr>
                <a:schemeClr val="dk1"/>
              </a:buClr>
              <a:buSzPts val="1100"/>
              <a:buFont typeface="Arial"/>
              <a:buNone/>
            </a:pPr>
            <a:endParaRPr>
              <a:solidFill>
                <a:srgbClr val="FFFFFF"/>
              </a:solidFill>
            </a:endParaRPr>
          </a:p>
          <a:p>
            <a:pPr marL="0" lvl="0" indent="0" algn="l" rtl="0">
              <a:spcBef>
                <a:spcPts val="1200"/>
              </a:spcBef>
              <a:spcAft>
                <a:spcPts val="1200"/>
              </a:spcAft>
              <a:buClr>
                <a:schemeClr val="dk1"/>
              </a:buClr>
              <a:buSzPts val="1100"/>
              <a:buFont typeface="Arial"/>
              <a:buNone/>
            </a:pP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Today’s Objectives</a:t>
            </a:r>
            <a:endParaRPr/>
          </a:p>
        </p:txBody>
      </p:sp>
      <p:sp>
        <p:nvSpPr>
          <p:cNvPr id="1029" name="Google Shape;1029;p5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 class, you will be able to:</a:t>
            </a:r>
            <a:endParaRPr/>
          </a:p>
        </p:txBody>
      </p:sp>
      <p:sp>
        <p:nvSpPr>
          <p:cNvPr id="1030" name="Google Shape;1030;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031" name="Google Shape;1031;p54"/>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a:solidFill>
                  <a:srgbClr val="24292E"/>
                </a:solidFill>
              </a:rPr>
              <a:t>Construct compound commands using </a:t>
            </a:r>
            <a:r>
              <a:rPr lang="en" b="1">
                <a:solidFill>
                  <a:srgbClr val="F3F3F3"/>
                </a:solidFill>
                <a:highlight>
                  <a:srgbClr val="434343"/>
                </a:highlight>
                <a:latin typeface="Inconsolata"/>
                <a:ea typeface="Inconsolata"/>
                <a:cs typeface="Inconsolata"/>
                <a:sym typeface="Inconsolata"/>
              </a:rPr>
              <a:t>&amp;&amp;</a:t>
            </a:r>
            <a:r>
              <a:rPr lang="en">
                <a:solidFill>
                  <a:srgbClr val="24292E"/>
                </a:solidFill>
              </a:rPr>
              <a:t>, </a:t>
            </a:r>
            <a:r>
              <a:rPr lang="en" b="1">
                <a:solidFill>
                  <a:srgbClr val="F3F3F3"/>
                </a:solidFill>
                <a:highlight>
                  <a:srgbClr val="434343"/>
                </a:highlight>
                <a:latin typeface="Inconsolata"/>
                <a:ea typeface="Inconsolata"/>
                <a:cs typeface="Inconsolata"/>
                <a:sym typeface="Inconsolata"/>
              </a:rPr>
              <a:t>|</a:t>
            </a:r>
            <a:r>
              <a:rPr lang="en">
                <a:solidFill>
                  <a:srgbClr val="24292E"/>
                </a:solidFill>
              </a:rPr>
              <a:t> and file redirects. </a:t>
            </a:r>
            <a:endParaRPr/>
          </a:p>
        </p:txBody>
      </p:sp>
      <p:sp>
        <p:nvSpPr>
          <p:cNvPr id="1032" name="Google Shape;1032;p54"/>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a:solidFill>
                  <a:srgbClr val="24292E"/>
                </a:solidFill>
              </a:rPr>
              <a:t>Create alias commands and save them to their </a:t>
            </a:r>
            <a:r>
              <a:rPr lang="en" b="1">
                <a:solidFill>
                  <a:srgbClr val="F3F3F3"/>
                </a:solidFill>
                <a:highlight>
                  <a:srgbClr val="434343"/>
                </a:highlight>
                <a:latin typeface="Inconsolata"/>
                <a:ea typeface="Inconsolata"/>
                <a:cs typeface="Inconsolata"/>
                <a:sym typeface="Inconsolata"/>
              </a:rPr>
              <a:t>~/.bashrc</a:t>
            </a:r>
            <a:r>
              <a:rPr lang="en">
                <a:solidFill>
                  <a:srgbClr val="24292E"/>
                </a:solidFill>
              </a:rPr>
              <a:t> file.</a:t>
            </a:r>
            <a:endParaRPr/>
          </a:p>
        </p:txBody>
      </p:sp>
      <p:sp>
        <p:nvSpPr>
          <p:cNvPr id="1033" name="Google Shape;1033;p54"/>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a:solidFill>
                  <a:srgbClr val="24292E"/>
                </a:solidFill>
              </a:rPr>
              <a:t>Edit your $PATH variable to include a custom </a:t>
            </a:r>
            <a:r>
              <a:rPr lang="en" b="1">
                <a:solidFill>
                  <a:srgbClr val="F3F3F3"/>
                </a:solidFill>
                <a:highlight>
                  <a:srgbClr val="434343"/>
                </a:highlight>
                <a:latin typeface="Inconsolata"/>
                <a:ea typeface="Inconsolata"/>
                <a:cs typeface="Inconsolata"/>
                <a:sym typeface="Inconsolata"/>
              </a:rPr>
              <a:t>~/scripts</a:t>
            </a:r>
            <a:r>
              <a:rPr lang="en">
                <a:solidFill>
                  <a:srgbClr val="24292E"/>
                </a:solidFill>
              </a:rPr>
              <a:t> directory. </a:t>
            </a:r>
            <a:endParaRPr/>
          </a:p>
        </p:txBody>
      </p:sp>
      <p:sp>
        <p:nvSpPr>
          <p:cNvPr id="1034" name="Google Shape;1034;p54"/>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300"/>
              </a:spcBef>
              <a:spcAft>
                <a:spcPts val="1200"/>
              </a:spcAft>
              <a:buNone/>
            </a:pPr>
            <a:r>
              <a:rPr lang="en">
                <a:solidFill>
                  <a:srgbClr val="24292E"/>
                </a:solidFill>
              </a:rPr>
              <a:t>Create simple bash scripts comprised of a list of commands.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237" name="Google Shape;1237;p7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Chaining Commands Review</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9EAD3"/>
            </a:gs>
            <a:gs pos="100000">
              <a:srgbClr val="4FA786"/>
            </a:gs>
          </a:gsLst>
          <a:path path="circle">
            <a:fillToRect l="50000" t="50000" r="50000" b="50000"/>
          </a:path>
          <a:tileRect/>
        </a:gradFill>
        <a:effectLst/>
      </p:bgPr>
    </p:bg>
    <p:spTree>
      <p:nvGrpSpPr>
        <p:cNvPr id="1" name="Shape 1241"/>
        <p:cNvGrpSpPr/>
        <p:nvPr/>
      </p:nvGrpSpPr>
      <p:grpSpPr>
        <a:xfrm>
          <a:off x="0" y="0"/>
          <a:ext cx="0" cy="0"/>
          <a:chOff x="0" y="0"/>
          <a:chExt cx="0" cy="0"/>
        </a:xfrm>
      </p:grpSpPr>
      <p:sp>
        <p:nvSpPr>
          <p:cNvPr id="1242" name="Google Shape;1242;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Combining Commands: </a:t>
            </a:r>
            <a:endParaRPr/>
          </a:p>
        </p:txBody>
      </p:sp>
      <p:sp>
        <p:nvSpPr>
          <p:cNvPr id="1243" name="Google Shape;1243;p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previous demo, we covered how to chain commands using the following: </a:t>
            </a:r>
            <a:endParaRPr/>
          </a:p>
        </p:txBody>
      </p:sp>
      <p:sp>
        <p:nvSpPr>
          <p:cNvPr id="1244" name="Google Shape;1244;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graphicFrame>
        <p:nvGraphicFramePr>
          <p:cNvPr id="1245" name="Google Shape;1245;p73"/>
          <p:cNvGraphicFramePr/>
          <p:nvPr/>
        </p:nvGraphicFramePr>
        <p:xfrm>
          <a:off x="376500" y="1565825"/>
          <a:ext cx="8381525" cy="2743050"/>
        </p:xfrm>
        <a:graphic>
          <a:graphicData uri="http://schemas.openxmlformats.org/drawingml/2006/table">
            <a:tbl>
              <a:tblPr>
                <a:noFill/>
                <a:tableStyleId>{3C2598EC-707A-4F1D-8842-354285005824}</a:tableStyleId>
              </a:tblPr>
              <a:tblGrid>
                <a:gridCol w="430950">
                  <a:extLst>
                    <a:ext uri="{9D8B030D-6E8A-4147-A177-3AD203B41FA5}">
                      <a16:colId xmlns:a16="http://schemas.microsoft.com/office/drawing/2014/main" val="20000"/>
                    </a:ext>
                  </a:extLst>
                </a:gridCol>
                <a:gridCol w="3460850">
                  <a:extLst>
                    <a:ext uri="{9D8B030D-6E8A-4147-A177-3AD203B41FA5}">
                      <a16:colId xmlns:a16="http://schemas.microsoft.com/office/drawing/2014/main" val="20001"/>
                    </a:ext>
                  </a:extLst>
                </a:gridCol>
                <a:gridCol w="4489725">
                  <a:extLst>
                    <a:ext uri="{9D8B030D-6E8A-4147-A177-3AD203B41FA5}">
                      <a16:colId xmlns:a16="http://schemas.microsoft.com/office/drawing/2014/main" val="20002"/>
                    </a:ext>
                  </a:extLst>
                </a:gridCol>
              </a:tblGrid>
              <a:tr h="396100">
                <a:tc>
                  <a:txBody>
                    <a:bodyPr/>
                    <a:lstStyle/>
                    <a:p>
                      <a:pPr marL="0" lvl="0" indent="0" algn="l" rtl="0">
                        <a:spcBef>
                          <a:spcPts val="0"/>
                        </a:spcBef>
                        <a:spcAft>
                          <a:spcPts val="0"/>
                        </a:spcAft>
                        <a:buNone/>
                      </a:pPr>
                      <a:r>
                        <a:rPr lang="en" b="1">
                          <a:latin typeface="Inconsolata"/>
                          <a:ea typeface="Inconsolata"/>
                          <a:cs typeface="Inconsolata"/>
                          <a:sym typeface="Inconsolata"/>
                        </a:rPr>
                        <a:t>&gt;</a:t>
                      </a:r>
                      <a:endParaRPr b="1">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solidFill>
                            <a:srgbClr val="33DB4B"/>
                          </a:solidFill>
                          <a:latin typeface="Inconsolata"/>
                          <a:ea typeface="Inconsolata"/>
                          <a:cs typeface="Inconsolata"/>
                          <a:sym typeface="Inconsolata"/>
                        </a:rPr>
                        <a:t>ls &gt; list.txt</a:t>
                      </a:r>
                      <a:endParaRPr sz="1200" b="1">
                        <a:solidFill>
                          <a:srgbClr val="33DB4B"/>
                        </a:solidFill>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200">
                          <a:latin typeface="Roboto"/>
                          <a:ea typeface="Roboto"/>
                          <a:cs typeface="Roboto"/>
                          <a:sym typeface="Roboto"/>
                        </a:rPr>
                        <a:t>Takes the output of the ls command and sends it into a new .txt file if it does not already exist. </a:t>
                      </a:r>
                      <a:endParaRPr sz="1200">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539675">
                <a:tc>
                  <a:txBody>
                    <a:bodyPr/>
                    <a:lstStyle/>
                    <a:p>
                      <a:pPr marL="0" lvl="0" indent="0" algn="l" rtl="0">
                        <a:spcBef>
                          <a:spcPts val="0"/>
                        </a:spcBef>
                        <a:spcAft>
                          <a:spcPts val="0"/>
                        </a:spcAft>
                        <a:buNone/>
                      </a:pPr>
                      <a:r>
                        <a:rPr lang="en" b="1">
                          <a:latin typeface="Inconsolata"/>
                          <a:ea typeface="Inconsolata"/>
                          <a:cs typeface="Inconsolata"/>
                          <a:sym typeface="Inconsolata"/>
                        </a:rPr>
                        <a:t>&gt;&gt;</a:t>
                      </a:r>
                      <a:endParaRPr b="1">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solidFill>
                            <a:srgbClr val="33DB4B"/>
                          </a:solidFill>
                          <a:latin typeface="Inconsolata"/>
                          <a:ea typeface="Inconsolata"/>
                          <a:cs typeface="Inconsolata"/>
                          <a:sym typeface="Inconsolata"/>
                        </a:rPr>
                        <a:t>ls &gt;&gt; list.txt</a:t>
                      </a:r>
                      <a:endParaRPr sz="1200" b="1">
                        <a:solidFill>
                          <a:srgbClr val="33DB4B"/>
                        </a:solidFill>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200">
                          <a:solidFill>
                            <a:schemeClr val="dk1"/>
                          </a:solidFill>
                          <a:latin typeface="Roboto"/>
                          <a:ea typeface="Roboto"/>
                          <a:cs typeface="Roboto"/>
                          <a:sym typeface="Roboto"/>
                        </a:rPr>
                        <a:t>Takes the output of the ls command and sends it into a .txt file. If .txt does not exist, it will be created. </a:t>
                      </a:r>
                      <a:endParaRPr sz="1200">
                        <a:solidFill>
                          <a:schemeClr val="dk1"/>
                        </a:solidFill>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39650">
                <a:tc>
                  <a:txBody>
                    <a:bodyPr/>
                    <a:lstStyle/>
                    <a:p>
                      <a:pPr marL="0" lvl="0" indent="0" algn="l" rtl="0">
                        <a:spcBef>
                          <a:spcPts val="0"/>
                        </a:spcBef>
                        <a:spcAft>
                          <a:spcPts val="0"/>
                        </a:spcAft>
                        <a:buNone/>
                      </a:pPr>
                      <a:r>
                        <a:rPr lang="en" b="1">
                          <a:latin typeface="Inconsolata"/>
                          <a:ea typeface="Inconsolata"/>
                          <a:cs typeface="Inconsolata"/>
                          <a:sym typeface="Inconsolata"/>
                        </a:rPr>
                        <a:t>| </a:t>
                      </a:r>
                      <a:endParaRPr b="1">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solidFill>
                            <a:srgbClr val="33DB4B"/>
                          </a:solidFill>
                          <a:latin typeface="Inconsolata"/>
                          <a:ea typeface="Inconsolata"/>
                          <a:cs typeface="Inconsolata"/>
                          <a:sym typeface="Inconsolata"/>
                        </a:rPr>
                        <a:t>ls -l | grep `*.txt`</a:t>
                      </a:r>
                      <a:endParaRPr sz="1200" b="1">
                        <a:solidFill>
                          <a:srgbClr val="33DB4B"/>
                        </a:solidFill>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200">
                          <a:latin typeface="Roboto"/>
                          <a:ea typeface="Roboto"/>
                          <a:cs typeface="Roboto"/>
                          <a:sym typeface="Roboto"/>
                        </a:rPr>
                        <a:t>“Pipes”, or sends the output of one command and sends it as the input into the following commands.</a:t>
                      </a:r>
                      <a:endParaRPr sz="1200">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404100">
                <a:tc>
                  <a:txBody>
                    <a:bodyPr/>
                    <a:lstStyle/>
                    <a:p>
                      <a:pPr marL="0" lvl="0" indent="0" algn="l" rtl="0">
                        <a:spcBef>
                          <a:spcPts val="0"/>
                        </a:spcBef>
                        <a:spcAft>
                          <a:spcPts val="0"/>
                        </a:spcAft>
                        <a:buNone/>
                      </a:pPr>
                      <a:r>
                        <a:rPr lang="en" b="1">
                          <a:latin typeface="Inconsolata"/>
                          <a:ea typeface="Inconsolata"/>
                          <a:cs typeface="Inconsolata"/>
                          <a:sym typeface="Inconsolata"/>
                        </a:rPr>
                        <a:t>;</a:t>
                      </a:r>
                      <a:endParaRPr b="1">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solidFill>
                            <a:srgbClr val="33DB4B"/>
                          </a:solidFill>
                          <a:latin typeface="Inconsolata"/>
                          <a:ea typeface="Inconsolata"/>
                          <a:cs typeface="Inconsolata"/>
                          <a:sym typeface="Inconsolata"/>
                        </a:rPr>
                        <a:t>mkdir dir; cd dir; touch file; ls -l</a:t>
                      </a:r>
                      <a:endParaRPr sz="1200" b="1">
                        <a:solidFill>
                          <a:srgbClr val="33DB4B"/>
                        </a:solidFill>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200">
                          <a:latin typeface="Roboto"/>
                          <a:ea typeface="Roboto"/>
                          <a:cs typeface="Roboto"/>
                          <a:sym typeface="Roboto"/>
                        </a:rPr>
                        <a:t>Each command will run regardless of the outcome of the preceding command. </a:t>
                      </a:r>
                      <a:endParaRPr sz="1200">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531700">
                <a:tc>
                  <a:txBody>
                    <a:bodyPr/>
                    <a:lstStyle/>
                    <a:p>
                      <a:pPr marL="0" lvl="0" indent="0" algn="l" rtl="0">
                        <a:spcBef>
                          <a:spcPts val="0"/>
                        </a:spcBef>
                        <a:spcAft>
                          <a:spcPts val="0"/>
                        </a:spcAft>
                        <a:buNone/>
                      </a:pPr>
                      <a:r>
                        <a:rPr lang="en" b="1">
                          <a:latin typeface="Inconsolata"/>
                          <a:ea typeface="Inconsolata"/>
                          <a:cs typeface="Inconsolata"/>
                          <a:sym typeface="Inconsolata"/>
                        </a:rPr>
                        <a:t>&amp;&amp;</a:t>
                      </a:r>
                      <a:endParaRPr b="1">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200" b="1">
                          <a:solidFill>
                            <a:srgbClr val="33DB4B"/>
                          </a:solidFill>
                          <a:latin typeface="Inconsolata"/>
                          <a:ea typeface="Inconsolata"/>
                          <a:cs typeface="Inconsolata"/>
                          <a:sym typeface="Inconsolata"/>
                        </a:rPr>
                        <a:t>mkdir dir &amp;&amp; cd dir &amp;&amp; touch file &amp;&amp; ls -l</a:t>
                      </a:r>
                      <a:endParaRPr sz="1200" b="1">
                        <a:solidFill>
                          <a:srgbClr val="33DB4B"/>
                        </a:solidFill>
                        <a:latin typeface="Inconsolata"/>
                        <a:ea typeface="Inconsolata"/>
                        <a:cs typeface="Inconsolata"/>
                        <a:sym typeface="Inconsolata"/>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200">
                          <a:latin typeface="Roboto"/>
                          <a:ea typeface="Roboto"/>
                          <a:cs typeface="Roboto"/>
                          <a:sym typeface="Roboto"/>
                        </a:rPr>
                        <a:t>The next command is only run if the previous command </a:t>
                      </a:r>
                      <a:br>
                        <a:rPr lang="en" sz="1200">
                          <a:latin typeface="Roboto"/>
                          <a:ea typeface="Roboto"/>
                          <a:cs typeface="Roboto"/>
                          <a:sym typeface="Roboto"/>
                        </a:rPr>
                      </a:br>
                      <a:r>
                        <a:rPr lang="en" sz="1200">
                          <a:latin typeface="Roboto"/>
                          <a:ea typeface="Roboto"/>
                          <a:cs typeface="Roboto"/>
                          <a:sym typeface="Roboto"/>
                        </a:rPr>
                        <a:t>was successful.</a:t>
                      </a:r>
                      <a:endParaRPr sz="1200">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1251" name="Google Shape;1251;p7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252" name="Google Shape;1252;p74"/>
          <p:cNvSpPr txBox="1">
            <a:spLocks noGrp="1"/>
          </p:cNvSpPr>
          <p:nvPr>
            <p:ph type="title" idx="2"/>
          </p:nvPr>
        </p:nvSpPr>
        <p:spPr>
          <a:xfrm>
            <a:off x="273900" y="1492350"/>
            <a:ext cx="8595300" cy="23148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a:solidFill>
                  <a:schemeClr val="dk1"/>
                </a:solidFill>
                <a:latin typeface="Roboto Medium"/>
                <a:ea typeface="Roboto Medium"/>
                <a:cs typeface="Roboto Medium"/>
                <a:sym typeface="Roboto Medium"/>
              </a:rPr>
              <a:t>Activity: </a:t>
            </a:r>
            <a:r>
              <a:rPr lang="en" sz="2800">
                <a:solidFill>
                  <a:schemeClr val="dk1"/>
                </a:solidFill>
                <a:latin typeface="Roboto Light"/>
                <a:ea typeface="Roboto Light"/>
                <a:cs typeface="Roboto Light"/>
                <a:sym typeface="Roboto Light"/>
              </a:rPr>
              <a:t>Compound Commands</a:t>
            </a:r>
            <a:endParaRPr sz="2800">
              <a:latin typeface="Roboto Light"/>
              <a:ea typeface="Roboto Light"/>
              <a:cs typeface="Roboto Light"/>
              <a:sym typeface="Roboto Light"/>
            </a:endParaRPr>
          </a:p>
          <a:p>
            <a:pPr marL="0" lvl="0" indent="0" algn="l" rtl="0">
              <a:spcBef>
                <a:spcPts val="800"/>
              </a:spcBef>
              <a:spcAft>
                <a:spcPts val="800"/>
              </a:spcAft>
              <a:buNone/>
            </a:pPr>
            <a:r>
              <a:rPr lang="en" sz="2000">
                <a:latin typeface="Roboto Light"/>
                <a:ea typeface="Roboto Light"/>
                <a:cs typeface="Roboto Light"/>
                <a:sym typeface="Roboto Light"/>
              </a:rPr>
              <a:t>In this activity, you will audit a new system.</a:t>
            </a:r>
            <a:br>
              <a:rPr lang="en" sz="2000">
                <a:latin typeface="Roboto Light"/>
                <a:ea typeface="Roboto Light"/>
                <a:cs typeface="Roboto Light"/>
                <a:sym typeface="Roboto Light"/>
              </a:rPr>
            </a:br>
            <a:r>
              <a:rPr lang="en" sz="2000">
                <a:latin typeface="Roboto Light"/>
                <a:ea typeface="Roboto Light"/>
                <a:cs typeface="Roboto Light"/>
                <a:sym typeface="Roboto Light"/>
              </a:rPr>
              <a:t>In order to simplify the process, we will </a:t>
            </a:r>
            <a:br>
              <a:rPr lang="en" sz="2000">
                <a:latin typeface="Roboto Light"/>
                <a:ea typeface="Roboto Light"/>
                <a:cs typeface="Roboto Light"/>
                <a:sym typeface="Roboto Light"/>
              </a:rPr>
            </a:br>
            <a:r>
              <a:rPr lang="en" sz="2000">
                <a:latin typeface="Roboto Light"/>
                <a:ea typeface="Roboto Light"/>
                <a:cs typeface="Roboto Light"/>
                <a:sym typeface="Roboto Light"/>
              </a:rPr>
              <a:t>combine several commands together.</a:t>
            </a:r>
            <a:endParaRPr sz="2000">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Changing Aliases</a:t>
            </a:r>
            <a:endParaRPr/>
          </a:p>
        </p:txBody>
      </p:sp>
      <p:sp>
        <p:nvSpPr>
          <p:cNvPr id="1258" name="Google Shape;1258;p7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1259" name="Google Shape;1259;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1265" name="Google Shape;1265;p76"/>
          <p:cNvSpPr txBox="1">
            <a:spLocks noGrp="1"/>
          </p:cNvSpPr>
          <p:nvPr>
            <p:ph type="subTitle" idx="1"/>
          </p:nvPr>
        </p:nvSpPr>
        <p:spPr>
          <a:xfrm>
            <a:off x="-12300" y="3299875"/>
            <a:ext cx="9144000" cy="1004700"/>
          </a:xfrm>
          <a:prstGeom prst="rect">
            <a:avLst/>
          </a:prstGeom>
        </p:spPr>
        <p:txBody>
          <a:bodyPr spcFirstLastPara="1" wrap="square" lIns="274300" tIns="45700" rIns="0" bIns="0" anchor="t" anchorCtr="0">
            <a:noAutofit/>
          </a:bodyPr>
          <a:lstStyle/>
          <a:p>
            <a:pPr marL="0" lvl="0" indent="0" algn="ctr" rtl="0">
              <a:spcBef>
                <a:spcPts val="300"/>
              </a:spcBef>
              <a:spcAft>
                <a:spcPts val="0"/>
              </a:spcAft>
              <a:buClr>
                <a:schemeClr val="dk1"/>
              </a:buClr>
              <a:buSzPts val="1100"/>
              <a:buFont typeface="Arial"/>
              <a:buNone/>
            </a:pPr>
            <a:r>
              <a:rPr lang="en" sz="2400">
                <a:latin typeface="Roboto Light"/>
                <a:ea typeface="Roboto Light"/>
                <a:cs typeface="Roboto Light"/>
                <a:sym typeface="Roboto Light"/>
              </a:rPr>
              <a:t>While compounds are useful, they require a lot of typing. </a:t>
            </a:r>
            <a:endParaRPr sz="2400">
              <a:latin typeface="Roboto Light"/>
              <a:ea typeface="Roboto Light"/>
              <a:cs typeface="Roboto Light"/>
              <a:sym typeface="Roboto Light"/>
            </a:endParaRPr>
          </a:p>
          <a:p>
            <a:pPr marL="0" lvl="0" indent="0" algn="ctr" rtl="0">
              <a:spcBef>
                <a:spcPts val="1200"/>
              </a:spcBef>
              <a:spcAft>
                <a:spcPts val="1200"/>
              </a:spcAft>
              <a:buClr>
                <a:schemeClr val="dk1"/>
              </a:buClr>
              <a:buSzPts val="1100"/>
              <a:buFont typeface="Arial"/>
              <a:buNone/>
            </a:pPr>
            <a:r>
              <a:rPr lang="en" sz="2400">
                <a:latin typeface="Roboto Light"/>
                <a:ea typeface="Roboto Light"/>
                <a:cs typeface="Roboto Light"/>
                <a:sym typeface="Roboto Light"/>
              </a:rPr>
              <a:t>We can use </a:t>
            </a:r>
            <a:r>
              <a:rPr lang="en" sz="2400">
                <a:latin typeface="Roboto Medium"/>
                <a:ea typeface="Roboto Medium"/>
                <a:cs typeface="Roboto Medium"/>
                <a:sym typeface="Roboto Medium"/>
              </a:rPr>
              <a:t>aliases</a:t>
            </a:r>
            <a:r>
              <a:rPr lang="en" sz="2400">
                <a:latin typeface="Roboto Light"/>
                <a:ea typeface="Roboto Light"/>
                <a:cs typeface="Roboto Light"/>
                <a:sym typeface="Roboto Light"/>
              </a:rPr>
              <a:t>  as custom commands</a:t>
            </a:r>
            <a:br>
              <a:rPr lang="en" sz="2400">
                <a:latin typeface="Roboto Light"/>
                <a:ea typeface="Roboto Light"/>
                <a:cs typeface="Roboto Light"/>
                <a:sym typeface="Roboto Light"/>
              </a:rPr>
            </a:br>
            <a:r>
              <a:rPr lang="en" sz="2400">
                <a:latin typeface="Roboto Light"/>
                <a:ea typeface="Roboto Light"/>
                <a:cs typeface="Roboto Light"/>
                <a:sym typeface="Roboto Light"/>
              </a:rPr>
              <a:t>that launch our compound command. </a:t>
            </a:r>
            <a:endParaRPr sz="2400">
              <a:latin typeface="Roboto Light"/>
              <a:ea typeface="Roboto Light"/>
              <a:cs typeface="Roboto Light"/>
              <a:sym typeface="Roboto Light"/>
            </a:endParaRPr>
          </a:p>
        </p:txBody>
      </p:sp>
      <p:sp>
        <p:nvSpPr>
          <p:cNvPr id="1266" name="Google Shape;1266;p76"/>
          <p:cNvSpPr txBox="1"/>
          <p:nvPr/>
        </p:nvSpPr>
        <p:spPr>
          <a:xfrm>
            <a:off x="237100" y="25075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Roboto Medium"/>
                <a:ea typeface="Roboto Medium"/>
                <a:cs typeface="Roboto Medium"/>
                <a:sym typeface="Roboto Medium"/>
              </a:rPr>
              <a:t>What are Aliases?</a:t>
            </a:r>
            <a:endParaRPr sz="3600">
              <a:latin typeface="Roboto Medium"/>
              <a:ea typeface="Roboto Medium"/>
              <a:cs typeface="Roboto Medium"/>
              <a:sym typeface="Roboto Medium"/>
            </a:endParaRPr>
          </a:p>
        </p:txBody>
      </p:sp>
      <p:pic>
        <p:nvPicPr>
          <p:cNvPr id="1267" name="Google Shape;1267;p76"/>
          <p:cNvPicPr preferRelativeResize="0"/>
          <p:nvPr/>
        </p:nvPicPr>
        <p:blipFill>
          <a:blip r:embed="rId3">
            <a:alphaModFix/>
          </a:blip>
          <a:stretch>
            <a:fillRect/>
          </a:stretch>
        </p:blipFill>
        <p:spPr>
          <a:xfrm>
            <a:off x="3362325" y="316825"/>
            <a:ext cx="2419350" cy="24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D9EAD3"/>
            </a:gs>
            <a:gs pos="100000">
              <a:srgbClr val="4FA786"/>
            </a:gs>
          </a:gsLst>
          <a:path path="circle">
            <a:fillToRect l="50000" t="50000" r="50000" b="50000"/>
          </a:path>
          <a:tileRect/>
        </a:gradFill>
        <a:effectLst/>
      </p:bgPr>
    </p:bg>
    <p:spTree>
      <p:nvGrpSpPr>
        <p:cNvPr id="1" name="Shape 1271"/>
        <p:cNvGrpSpPr/>
        <p:nvPr/>
      </p:nvGrpSpPr>
      <p:grpSpPr>
        <a:xfrm>
          <a:off x="0" y="0"/>
          <a:ext cx="0" cy="0"/>
          <a:chOff x="0" y="0"/>
          <a:chExt cx="0" cy="0"/>
        </a:xfrm>
      </p:grpSpPr>
      <p:sp>
        <p:nvSpPr>
          <p:cNvPr id="1272" name="Google Shape;1272;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Syntax Breakdown</a:t>
            </a:r>
            <a:endParaRPr/>
          </a:p>
        </p:txBody>
      </p:sp>
      <p:sp>
        <p:nvSpPr>
          <p:cNvPr id="1273" name="Google Shape;1273;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1274" name="Google Shape;1274;p77"/>
          <p:cNvSpPr txBox="1">
            <a:spLocks noGrp="1"/>
          </p:cNvSpPr>
          <p:nvPr>
            <p:ph type="body" idx="3"/>
          </p:nvPr>
        </p:nvSpPr>
        <p:spPr>
          <a:xfrm>
            <a:off x="-1525" y="3429000"/>
            <a:ext cx="9144000" cy="483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In the next demo, we will create custom commands using aliases and save them.</a:t>
            </a:r>
            <a:endParaRPr/>
          </a:p>
        </p:txBody>
      </p:sp>
      <p:sp>
        <p:nvSpPr>
          <p:cNvPr id="1275" name="Google Shape;1275;p77"/>
          <p:cNvSpPr/>
          <p:nvPr/>
        </p:nvSpPr>
        <p:spPr>
          <a:xfrm>
            <a:off x="271325" y="741625"/>
            <a:ext cx="8598300" cy="533700"/>
          </a:xfrm>
          <a:prstGeom prst="roundRect">
            <a:avLst>
              <a:gd name="adj" fmla="val 11109"/>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7"/>
          <p:cNvSpPr txBox="1">
            <a:spLocks noGrp="1"/>
          </p:cNvSpPr>
          <p:nvPr>
            <p:ph type="subTitle" idx="1"/>
          </p:nvPr>
        </p:nvSpPr>
        <p:spPr>
          <a:xfrm>
            <a:off x="0" y="741625"/>
            <a:ext cx="9144000" cy="5337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sz="2400">
                <a:solidFill>
                  <a:srgbClr val="33DB4B"/>
                </a:solidFill>
                <a:highlight>
                  <a:schemeClr val="dk1"/>
                </a:highlight>
                <a:latin typeface="Inconsolata"/>
                <a:ea typeface="Inconsolata"/>
                <a:cs typeface="Inconsolata"/>
                <a:sym typeface="Inconsolata"/>
              </a:rPr>
              <a:t>alias lh= </a:t>
            </a:r>
            <a:r>
              <a:rPr lang="en" sz="2400">
                <a:solidFill>
                  <a:srgbClr val="33DB4B"/>
                </a:solidFill>
                <a:highlight>
                  <a:schemeClr val="dk1"/>
                </a:highlight>
                <a:latin typeface="Verdana"/>
                <a:ea typeface="Verdana"/>
                <a:cs typeface="Verdana"/>
                <a:sym typeface="Verdana"/>
              </a:rPr>
              <a:t>“</a:t>
            </a:r>
            <a:r>
              <a:rPr lang="en" sz="2400">
                <a:solidFill>
                  <a:srgbClr val="33DB4B"/>
                </a:solidFill>
                <a:highlight>
                  <a:schemeClr val="dk1"/>
                </a:highlight>
                <a:latin typeface="Inconsolata"/>
                <a:ea typeface="Inconsolata"/>
                <a:cs typeface="Inconsolata"/>
                <a:sym typeface="Inconsolata"/>
              </a:rPr>
              <a:t>ls -lah</a:t>
            </a:r>
            <a:r>
              <a:rPr lang="en" sz="2400">
                <a:solidFill>
                  <a:srgbClr val="33DB4B"/>
                </a:solidFill>
                <a:highlight>
                  <a:schemeClr val="dk1"/>
                </a:highlight>
                <a:latin typeface="Verdana"/>
                <a:ea typeface="Verdana"/>
                <a:cs typeface="Verdana"/>
                <a:sym typeface="Verdana"/>
              </a:rPr>
              <a:t>”</a:t>
            </a:r>
            <a:endParaRPr sz="2400">
              <a:solidFill>
                <a:srgbClr val="33DB4B"/>
              </a:solidFill>
              <a:latin typeface="Verdana"/>
              <a:ea typeface="Verdana"/>
              <a:cs typeface="Verdana"/>
              <a:sym typeface="Verdana"/>
            </a:endParaRPr>
          </a:p>
        </p:txBody>
      </p:sp>
      <p:sp>
        <p:nvSpPr>
          <p:cNvPr id="1277" name="Google Shape;1277;p77"/>
          <p:cNvSpPr/>
          <p:nvPr/>
        </p:nvSpPr>
        <p:spPr>
          <a:xfrm>
            <a:off x="1141275" y="14664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7"/>
          <p:cNvSpPr txBox="1">
            <a:spLocks noGrp="1"/>
          </p:cNvSpPr>
          <p:nvPr>
            <p:ph type="subTitle" idx="1"/>
          </p:nvPr>
        </p:nvSpPr>
        <p:spPr>
          <a:xfrm>
            <a:off x="-12150" y="1547750"/>
            <a:ext cx="9168600" cy="402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None/>
            </a:pPr>
            <a:r>
              <a:rPr lang="en" sz="1800">
                <a:solidFill>
                  <a:srgbClr val="33DB4B"/>
                </a:solidFill>
                <a:highlight>
                  <a:schemeClr val="dk1"/>
                </a:highlight>
                <a:latin typeface="Inconsolata"/>
                <a:ea typeface="Inconsolata"/>
                <a:cs typeface="Inconsolata"/>
                <a:sym typeface="Inconsolata"/>
              </a:rPr>
              <a:t>alias</a:t>
            </a:r>
            <a:r>
              <a:rPr lang="en" sz="1800">
                <a:solidFill>
                  <a:srgbClr val="24292E"/>
                </a:solidFill>
                <a:latin typeface="Roboto"/>
                <a:ea typeface="Roboto"/>
                <a:cs typeface="Roboto"/>
                <a:sym typeface="Roboto"/>
              </a:rPr>
              <a:t> indicates we are creating an alias. </a:t>
            </a:r>
            <a:endParaRPr sz="1800">
              <a:latin typeface="Roboto"/>
              <a:ea typeface="Roboto"/>
              <a:cs typeface="Roboto"/>
              <a:sym typeface="Roboto"/>
            </a:endParaRPr>
          </a:p>
        </p:txBody>
      </p:sp>
      <p:sp>
        <p:nvSpPr>
          <p:cNvPr id="1279" name="Google Shape;1279;p77"/>
          <p:cNvSpPr/>
          <p:nvPr/>
        </p:nvSpPr>
        <p:spPr>
          <a:xfrm>
            <a:off x="1141350" y="20575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7"/>
          <p:cNvSpPr/>
          <p:nvPr/>
        </p:nvSpPr>
        <p:spPr>
          <a:xfrm>
            <a:off x="1141350" y="26485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7"/>
          <p:cNvSpPr txBox="1">
            <a:spLocks noGrp="1"/>
          </p:cNvSpPr>
          <p:nvPr>
            <p:ph type="subTitle" idx="2"/>
          </p:nvPr>
        </p:nvSpPr>
        <p:spPr>
          <a:xfrm>
            <a:off x="-12100" y="2136750"/>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Clr>
                <a:schemeClr val="dk1"/>
              </a:buClr>
              <a:buSzPts val="1100"/>
              <a:buFont typeface="Arial"/>
              <a:buNone/>
            </a:pPr>
            <a:r>
              <a:rPr lang="en" sz="1800">
                <a:solidFill>
                  <a:srgbClr val="33DB4B"/>
                </a:solidFill>
                <a:highlight>
                  <a:schemeClr val="dk1"/>
                </a:highlight>
                <a:latin typeface="Roboto"/>
                <a:ea typeface="Roboto"/>
                <a:cs typeface="Roboto"/>
                <a:sym typeface="Roboto"/>
              </a:rPr>
              <a:t>lh</a:t>
            </a:r>
            <a:r>
              <a:rPr lang="en" sz="1800">
                <a:solidFill>
                  <a:srgbClr val="24292E"/>
                </a:solidFill>
                <a:latin typeface="Roboto"/>
                <a:ea typeface="Roboto"/>
                <a:cs typeface="Roboto"/>
                <a:sym typeface="Roboto"/>
              </a:rPr>
              <a:t> is our custom command.</a:t>
            </a:r>
            <a:endParaRPr sz="1800">
              <a:latin typeface="Roboto"/>
              <a:ea typeface="Roboto"/>
              <a:cs typeface="Roboto"/>
              <a:sym typeface="Roboto"/>
            </a:endParaRPr>
          </a:p>
        </p:txBody>
      </p:sp>
      <p:sp>
        <p:nvSpPr>
          <p:cNvPr id="1282" name="Google Shape;1282;p77"/>
          <p:cNvSpPr txBox="1">
            <a:spLocks noGrp="1"/>
          </p:cNvSpPr>
          <p:nvPr>
            <p:ph type="subTitle" idx="3"/>
          </p:nvPr>
        </p:nvSpPr>
        <p:spPr>
          <a:xfrm>
            <a:off x="-12200" y="2727925"/>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Clr>
                <a:schemeClr val="dk1"/>
              </a:buClr>
              <a:buSzPts val="1100"/>
              <a:buFont typeface="Arial"/>
              <a:buNone/>
            </a:pPr>
            <a:r>
              <a:rPr lang="en" sz="1800">
                <a:solidFill>
                  <a:srgbClr val="33DB4B"/>
                </a:solidFill>
                <a:highlight>
                  <a:schemeClr val="dk1"/>
                </a:highlight>
                <a:latin typeface="Roboto"/>
                <a:ea typeface="Roboto"/>
                <a:cs typeface="Roboto"/>
                <a:sym typeface="Roboto"/>
              </a:rPr>
              <a:t>ls -lah</a:t>
            </a:r>
            <a:r>
              <a:rPr lang="en" sz="1800">
                <a:solidFill>
                  <a:schemeClr val="dk1"/>
                </a:solidFill>
                <a:latin typeface="Roboto"/>
                <a:ea typeface="Roboto"/>
                <a:cs typeface="Roboto"/>
                <a:sym typeface="Roboto"/>
              </a:rPr>
              <a:t> is the command that runs when we use out alias `lh`.</a:t>
            </a:r>
            <a:endParaRPr sz="1800">
              <a:latin typeface="Roboto"/>
              <a:ea typeface="Roboto"/>
              <a:cs typeface="Roboto"/>
              <a:sym typeface="Roboto"/>
            </a:endParaRPr>
          </a:p>
        </p:txBody>
      </p:sp>
      <p:pic>
        <p:nvPicPr>
          <p:cNvPr id="1283" name="Google Shape;1283;p77"/>
          <p:cNvPicPr preferRelativeResize="0"/>
          <p:nvPr/>
        </p:nvPicPr>
        <p:blipFill rotWithShape="1">
          <a:blip r:embed="rId3">
            <a:alphaModFix/>
          </a:blip>
          <a:srcRect t="1774" b="1765"/>
          <a:stretch/>
        </p:blipFill>
        <p:spPr>
          <a:xfrm>
            <a:off x="429768" y="1490472"/>
            <a:ext cx="577805" cy="446400"/>
          </a:xfrm>
          <a:prstGeom prst="rect">
            <a:avLst/>
          </a:prstGeom>
          <a:noFill/>
          <a:ln>
            <a:noFill/>
          </a:ln>
        </p:spPr>
      </p:pic>
      <p:pic>
        <p:nvPicPr>
          <p:cNvPr id="1284" name="Google Shape;1284;p77"/>
          <p:cNvPicPr preferRelativeResize="0"/>
          <p:nvPr/>
        </p:nvPicPr>
        <p:blipFill rotWithShape="1">
          <a:blip r:embed="rId3">
            <a:alphaModFix/>
          </a:blip>
          <a:srcRect t="1774" b="1765"/>
          <a:stretch/>
        </p:blipFill>
        <p:spPr>
          <a:xfrm>
            <a:off x="429768" y="2077447"/>
            <a:ext cx="577805" cy="446400"/>
          </a:xfrm>
          <a:prstGeom prst="rect">
            <a:avLst/>
          </a:prstGeom>
          <a:noFill/>
          <a:ln>
            <a:noFill/>
          </a:ln>
        </p:spPr>
      </p:pic>
      <p:pic>
        <p:nvPicPr>
          <p:cNvPr id="1285" name="Google Shape;1285;p77"/>
          <p:cNvPicPr preferRelativeResize="0"/>
          <p:nvPr/>
        </p:nvPicPr>
        <p:blipFill rotWithShape="1">
          <a:blip r:embed="rId3">
            <a:alphaModFix/>
          </a:blip>
          <a:srcRect t="1774" b="1765"/>
          <a:stretch/>
        </p:blipFill>
        <p:spPr>
          <a:xfrm>
            <a:off x="429768" y="2668522"/>
            <a:ext cx="577805" cy="44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pic>
        <p:nvPicPr>
          <p:cNvPr id="1290" name="Google Shape;1290;p78"/>
          <p:cNvPicPr preferRelativeResize="0"/>
          <p:nvPr/>
        </p:nvPicPr>
        <p:blipFill rotWithShape="1">
          <a:blip r:embed="rId3">
            <a:alphaModFix/>
          </a:blip>
          <a:srcRect/>
          <a:stretch/>
        </p:blipFill>
        <p:spPr>
          <a:xfrm>
            <a:off x="2075200" y="-21050"/>
            <a:ext cx="7081100" cy="5143500"/>
          </a:xfrm>
          <a:prstGeom prst="rect">
            <a:avLst/>
          </a:prstGeom>
          <a:noFill/>
          <a:ln>
            <a:noFill/>
          </a:ln>
        </p:spPr>
      </p:pic>
      <p:sp>
        <p:nvSpPr>
          <p:cNvPr id="1291" name="Google Shape;129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1292" name="Google Shape;1292;p78"/>
          <p:cNvSpPr/>
          <p:nvPr/>
        </p:nvSpPr>
        <p:spPr>
          <a:xfrm>
            <a:off x="-16300" y="-21050"/>
            <a:ext cx="3823200" cy="5143500"/>
          </a:xfrm>
          <a:prstGeom prst="rect">
            <a:avLst/>
          </a:prstGeom>
          <a:solidFill>
            <a:srgbClr val="194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8"/>
          <p:cNvSpPr txBox="1">
            <a:spLocks noGrp="1"/>
          </p:cNvSpPr>
          <p:nvPr>
            <p:ph type="title"/>
          </p:nvPr>
        </p:nvSpPr>
        <p:spPr>
          <a:xfrm>
            <a:off x="-12300" y="99060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Alias Demo Set Up</a:t>
            </a:r>
            <a:endParaRPr>
              <a:solidFill>
                <a:srgbClr val="FFFFFF"/>
              </a:solidFill>
            </a:endParaRPr>
          </a:p>
        </p:txBody>
      </p:sp>
      <p:sp>
        <p:nvSpPr>
          <p:cNvPr id="1294" name="Google Shape;1294;p78"/>
          <p:cNvSpPr txBox="1">
            <a:spLocks noGrp="1"/>
          </p:cNvSpPr>
          <p:nvPr>
            <p:ph type="subTitle" idx="1"/>
          </p:nvPr>
        </p:nvSpPr>
        <p:spPr>
          <a:xfrm>
            <a:off x="-16300" y="1715275"/>
            <a:ext cx="3617400" cy="2393100"/>
          </a:xfrm>
          <a:prstGeom prst="rect">
            <a:avLst/>
          </a:prstGeom>
        </p:spPr>
        <p:txBody>
          <a:bodyPr spcFirstLastPara="1" wrap="square" lIns="457200" tIns="91425" rIns="457200" bIns="0" anchor="t" anchorCtr="0">
            <a:noAutofit/>
          </a:bodyPr>
          <a:lstStyle/>
          <a:p>
            <a:pPr marL="0" lvl="0" indent="0" algn="l" rtl="0">
              <a:spcBef>
                <a:spcPts val="600"/>
              </a:spcBef>
              <a:spcAft>
                <a:spcPts val="1200"/>
              </a:spcAft>
              <a:buNone/>
            </a:pPr>
            <a:r>
              <a:rPr lang="en">
                <a:solidFill>
                  <a:schemeClr val="lt1"/>
                </a:solidFill>
              </a:rPr>
              <a:t>In the next demo, we will create custom commands using aliases and save the configuration file so we can use them again whenever we login. </a:t>
            </a:r>
            <a:endParaRPr sz="2400">
              <a:solidFill>
                <a:srgbClr val="FFFFFF"/>
              </a:solidFill>
              <a:latin typeface="Calibri"/>
              <a:ea typeface="Calibri"/>
              <a:cs typeface="Calibri"/>
              <a:sym typeface="Calibri"/>
            </a:endParaRPr>
          </a:p>
        </p:txBody>
      </p:sp>
      <p:cxnSp>
        <p:nvCxnSpPr>
          <p:cNvPr id="1295" name="Google Shape;1295;p78"/>
          <p:cNvCxnSpPr/>
          <p:nvPr/>
        </p:nvCxnSpPr>
        <p:spPr>
          <a:xfrm>
            <a:off x="274325" y="1672575"/>
            <a:ext cx="32577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7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Creating Aliases</a:t>
            </a:r>
            <a:endParaRPr/>
          </a:p>
        </p:txBody>
      </p:sp>
      <p:sp>
        <p:nvSpPr>
          <p:cNvPr id="1301" name="Google Shape;1301;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307" name="Google Shape;1307;p8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1308" name="Google Shape;1308;p80"/>
          <p:cNvSpPr txBox="1">
            <a:spLocks noGrp="1"/>
          </p:cNvSpPr>
          <p:nvPr>
            <p:ph type="title" idx="2"/>
          </p:nvPr>
        </p:nvSpPr>
        <p:spPr>
          <a:xfrm>
            <a:off x="273900" y="1534475"/>
            <a:ext cx="8595300" cy="22725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a:solidFill>
                  <a:schemeClr val="dk1"/>
                </a:solidFill>
                <a:latin typeface="Roboto Medium"/>
                <a:ea typeface="Roboto Medium"/>
                <a:cs typeface="Roboto Medium"/>
                <a:sym typeface="Roboto Medium"/>
              </a:rPr>
              <a:t>Activity:</a:t>
            </a:r>
            <a:r>
              <a:rPr lang="en" sz="2800">
                <a:solidFill>
                  <a:schemeClr val="dk1"/>
                </a:solidFill>
                <a:latin typeface="Roboto Light"/>
                <a:ea typeface="Roboto Light"/>
                <a:cs typeface="Roboto Light"/>
                <a:sym typeface="Roboto Light"/>
              </a:rPr>
              <a:t> Creating Aliases</a:t>
            </a:r>
            <a:endParaRPr sz="2800">
              <a:latin typeface="Roboto Light"/>
              <a:ea typeface="Roboto Light"/>
              <a:cs typeface="Roboto Light"/>
              <a:sym typeface="Roboto Light"/>
            </a:endParaRPr>
          </a:p>
          <a:p>
            <a:pPr marL="0" lvl="0" indent="0" algn="l" rtl="0">
              <a:spcBef>
                <a:spcPts val="800"/>
              </a:spcBef>
              <a:spcAft>
                <a:spcPts val="800"/>
              </a:spcAft>
              <a:buNone/>
            </a:pPr>
            <a:r>
              <a:rPr lang="en" sz="2000">
                <a:latin typeface="Roboto Light"/>
                <a:ea typeface="Roboto Light"/>
                <a:cs typeface="Roboto Light"/>
                <a:sym typeface="Roboto Light"/>
              </a:rPr>
              <a:t>In this activity, you will create several aliases</a:t>
            </a:r>
            <a:br>
              <a:rPr lang="en" sz="2000">
                <a:latin typeface="Roboto Light"/>
                <a:ea typeface="Roboto Light"/>
                <a:cs typeface="Roboto Light"/>
                <a:sym typeface="Roboto Light"/>
              </a:rPr>
            </a:br>
            <a:r>
              <a:rPr lang="en" sz="2000">
                <a:latin typeface="Roboto Light"/>
                <a:ea typeface="Roboto Light"/>
                <a:cs typeface="Roboto Light"/>
                <a:sym typeface="Roboto Light"/>
              </a:rPr>
              <a:t>and save them to your </a:t>
            </a:r>
            <a:r>
              <a:rPr lang="en" sz="2000">
                <a:solidFill>
                  <a:srgbClr val="F3F3F3"/>
                </a:solidFill>
                <a:highlight>
                  <a:srgbClr val="434343"/>
                </a:highlight>
                <a:latin typeface="Inconsolata"/>
                <a:ea typeface="Inconsolata"/>
                <a:cs typeface="Inconsolata"/>
                <a:sym typeface="Inconsolata"/>
              </a:rPr>
              <a:t>~/.bashrc</a:t>
            </a:r>
            <a:r>
              <a:rPr lang="en" sz="2000">
                <a:latin typeface="Roboto Light"/>
                <a:ea typeface="Roboto Light"/>
                <a:cs typeface="Roboto Light"/>
                <a:sym typeface="Roboto Light"/>
              </a:rPr>
              <a:t> file.</a:t>
            </a:r>
            <a:endParaRPr sz="20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pic>
        <p:nvPicPr>
          <p:cNvPr id="1313" name="Google Shape;1313;p81"/>
          <p:cNvPicPr preferRelativeResize="0"/>
          <p:nvPr/>
        </p:nvPicPr>
        <p:blipFill>
          <a:blip r:embed="rId3">
            <a:alphaModFix/>
          </a:blip>
          <a:stretch>
            <a:fillRect/>
          </a:stretch>
        </p:blipFill>
        <p:spPr>
          <a:xfrm>
            <a:off x="-24602" y="0"/>
            <a:ext cx="9168600" cy="5157356"/>
          </a:xfrm>
          <a:prstGeom prst="rect">
            <a:avLst/>
          </a:prstGeom>
          <a:noFill/>
          <a:ln>
            <a:noFill/>
          </a:ln>
        </p:spPr>
      </p:pic>
      <p:sp>
        <p:nvSpPr>
          <p:cNvPr id="1314" name="Google Shape;131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29</a:t>
            </a:fld>
            <a:endParaRPr>
              <a:solidFill>
                <a:srgbClr val="FFFFFF"/>
              </a:solidFill>
            </a:endParaRPr>
          </a:p>
        </p:txBody>
      </p:sp>
      <p:sp>
        <p:nvSpPr>
          <p:cNvPr id="1315" name="Google Shape;1315;p81"/>
          <p:cNvSpPr/>
          <p:nvPr/>
        </p:nvSpPr>
        <p:spPr>
          <a:xfrm>
            <a:off x="-16300" y="-21050"/>
            <a:ext cx="3823200" cy="5178300"/>
          </a:xfrm>
          <a:prstGeom prst="re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1"/>
          <p:cNvSpPr txBox="1">
            <a:spLocks noGrp="1"/>
          </p:cNvSpPr>
          <p:nvPr>
            <p:ph type="title"/>
          </p:nvPr>
        </p:nvSpPr>
        <p:spPr>
          <a:xfrm>
            <a:off x="-12300" y="60960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Custom Commands</a:t>
            </a:r>
            <a:endParaRPr>
              <a:solidFill>
                <a:srgbClr val="FFFFFF"/>
              </a:solidFill>
            </a:endParaRPr>
          </a:p>
        </p:txBody>
      </p:sp>
      <p:sp>
        <p:nvSpPr>
          <p:cNvPr id="1317" name="Google Shape;1317;p81"/>
          <p:cNvSpPr txBox="1">
            <a:spLocks noGrp="1"/>
          </p:cNvSpPr>
          <p:nvPr>
            <p:ph type="subTitle" idx="1"/>
          </p:nvPr>
        </p:nvSpPr>
        <p:spPr>
          <a:xfrm>
            <a:off x="-16300" y="1353450"/>
            <a:ext cx="4140000" cy="277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Now, we will create a custom command that runs our script.</a:t>
            </a:r>
            <a:endParaRPr>
              <a:solidFill>
                <a:srgbClr val="FFFFFF"/>
              </a:solidFill>
            </a:endParaRPr>
          </a:p>
          <a:p>
            <a:pPr marL="320040" lvl="0" indent="-180340" algn="l" rtl="0">
              <a:spcBef>
                <a:spcPts val="800"/>
              </a:spcBef>
              <a:spcAft>
                <a:spcPts val="0"/>
              </a:spcAft>
              <a:buClr>
                <a:srgbClr val="FFFFFF"/>
              </a:buClr>
              <a:buSzPts val="1400"/>
              <a:buFont typeface="Roboto"/>
              <a:buChar char="●"/>
            </a:pPr>
            <a:r>
              <a:rPr lang="en" sz="1400">
                <a:solidFill>
                  <a:srgbClr val="FFFFFF"/>
                </a:solidFill>
              </a:rPr>
              <a:t>In order to do this, we’ll have </a:t>
            </a:r>
            <a:br>
              <a:rPr lang="en" sz="1400">
                <a:solidFill>
                  <a:srgbClr val="FFFFFF"/>
                </a:solidFill>
              </a:rPr>
            </a:br>
            <a:r>
              <a:rPr lang="en" sz="1400">
                <a:solidFill>
                  <a:srgbClr val="FFFFFF"/>
                </a:solidFill>
              </a:rPr>
              <a:t>to look under the hood of </a:t>
            </a:r>
            <a:br>
              <a:rPr lang="en" sz="1400">
                <a:solidFill>
                  <a:srgbClr val="FFFFFF"/>
                </a:solidFill>
              </a:rPr>
            </a:br>
            <a:r>
              <a:rPr lang="en" sz="1400">
                <a:solidFill>
                  <a:srgbClr val="FFFFFF"/>
                </a:solidFill>
              </a:rPr>
              <a:t>what happens when we </a:t>
            </a:r>
            <a:br>
              <a:rPr lang="en" sz="1400">
                <a:solidFill>
                  <a:srgbClr val="FFFFFF"/>
                </a:solidFill>
              </a:rPr>
            </a:br>
            <a:r>
              <a:rPr lang="en" sz="1400">
                <a:solidFill>
                  <a:srgbClr val="FFFFFF"/>
                </a:solidFill>
              </a:rPr>
              <a:t>run commands. </a:t>
            </a:r>
            <a:endParaRPr sz="1400">
              <a:solidFill>
                <a:srgbClr val="FFFFFF"/>
              </a:solidFill>
            </a:endParaRPr>
          </a:p>
          <a:p>
            <a:pPr marL="320040" lvl="0" indent="-180340" algn="l" rtl="0">
              <a:spcBef>
                <a:spcPts val="800"/>
              </a:spcBef>
              <a:spcAft>
                <a:spcPts val="800"/>
              </a:spcAft>
              <a:buClr>
                <a:srgbClr val="FFFFFF"/>
              </a:buClr>
              <a:buSzPts val="1400"/>
              <a:buFont typeface="Roboto"/>
              <a:buChar char="●"/>
            </a:pPr>
            <a:r>
              <a:rPr lang="en" sz="1400">
                <a:solidFill>
                  <a:srgbClr val="FFFFFF"/>
                </a:solidFill>
              </a:rPr>
              <a:t>We’ll also look a built-in variable known as the PATH variable</a:t>
            </a:r>
            <a:endParaRPr>
              <a:solidFill>
                <a:srgbClr val="FFFFFF"/>
              </a:solidFill>
            </a:endParaRPr>
          </a:p>
        </p:txBody>
      </p:sp>
      <p:sp>
        <p:nvSpPr>
          <p:cNvPr id="1318" name="Google Shape;1318;p81"/>
          <p:cNvSpPr txBox="1"/>
          <p:nvPr/>
        </p:nvSpPr>
        <p:spPr>
          <a:xfrm rot="-202345">
            <a:off x="4672343" y="1997342"/>
            <a:ext cx="2203115" cy="5334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400"/>
              </a:spcAft>
              <a:buNone/>
            </a:pPr>
            <a:r>
              <a:rPr lang="en" sz="1800" b="1">
                <a:solidFill>
                  <a:srgbClr val="33DB4B"/>
                </a:solidFill>
                <a:latin typeface="Inconsolata"/>
                <a:ea typeface="Inconsolata"/>
                <a:cs typeface="Inconsolata"/>
                <a:sym typeface="Inconsolata"/>
              </a:rPr>
              <a:t>~/scripts</a:t>
            </a:r>
            <a:r>
              <a:rPr lang="en" sz="1800">
                <a:solidFill>
                  <a:srgbClr val="33DB4B"/>
                </a:solidFill>
                <a:latin typeface="Roboto"/>
                <a:ea typeface="Roboto"/>
                <a:cs typeface="Roboto"/>
                <a:sym typeface="Roboto"/>
              </a:rPr>
              <a:t> </a:t>
            </a:r>
            <a:endParaRPr sz="1800">
              <a:solidFill>
                <a:srgbClr val="33DB4B"/>
              </a:solidFill>
            </a:endParaRPr>
          </a:p>
        </p:txBody>
      </p:sp>
      <p:cxnSp>
        <p:nvCxnSpPr>
          <p:cNvPr id="1319" name="Google Shape;1319;p81"/>
          <p:cNvCxnSpPr/>
          <p:nvPr/>
        </p:nvCxnSpPr>
        <p:spPr>
          <a:xfrm>
            <a:off x="274325" y="1291575"/>
            <a:ext cx="32577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Compound Commands</a:t>
            </a:r>
            <a:endParaRPr/>
          </a:p>
        </p:txBody>
      </p:sp>
      <p:sp>
        <p:nvSpPr>
          <p:cNvPr id="1040" name="Google Shape;1040;p55"/>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041" name="Google Shape;1041;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pic>
        <p:nvPicPr>
          <p:cNvPr id="1324" name="Google Shape;1324;p82"/>
          <p:cNvPicPr preferRelativeResize="0"/>
          <p:nvPr/>
        </p:nvPicPr>
        <p:blipFill>
          <a:blip r:embed="rId3">
            <a:alphaModFix/>
          </a:blip>
          <a:stretch>
            <a:fillRect/>
          </a:stretch>
        </p:blipFill>
        <p:spPr>
          <a:xfrm>
            <a:off x="-42900" y="-24125"/>
            <a:ext cx="9229800" cy="5191749"/>
          </a:xfrm>
          <a:prstGeom prst="rect">
            <a:avLst/>
          </a:prstGeom>
          <a:noFill/>
          <a:ln>
            <a:noFill/>
          </a:ln>
        </p:spPr>
      </p:pic>
      <p:sp>
        <p:nvSpPr>
          <p:cNvPr id="1325" name="Google Shape;1325;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pic>
        <p:nvPicPr>
          <p:cNvPr id="1326" name="Google Shape;1326;p82"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386400"/>
            <a:ext cx="2032000" cy="152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8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 First Bash Script</a:t>
            </a:r>
            <a:endParaRPr/>
          </a:p>
        </p:txBody>
      </p:sp>
      <p:sp>
        <p:nvSpPr>
          <p:cNvPr id="1332" name="Google Shape;133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333" name="Google Shape;1333;p8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84"/>
          <p:cNvSpPr/>
          <p:nvPr/>
        </p:nvSpPr>
        <p:spPr>
          <a:xfrm>
            <a:off x="-16300" y="0"/>
            <a:ext cx="3608400" cy="5143500"/>
          </a:xfrm>
          <a:prstGeom prst="rect">
            <a:avLst/>
          </a:prstGeom>
          <a:solidFill>
            <a:srgbClr val="6DB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9" name="Google Shape;1339;p84"/>
          <p:cNvPicPr preferRelativeResize="0"/>
          <p:nvPr/>
        </p:nvPicPr>
        <p:blipFill rotWithShape="1">
          <a:blip r:embed="rId3">
            <a:alphaModFix/>
          </a:blip>
          <a:srcRect l="-5552" r="17415"/>
          <a:stretch/>
        </p:blipFill>
        <p:spPr>
          <a:xfrm>
            <a:off x="3146425" y="0"/>
            <a:ext cx="6044176" cy="5143500"/>
          </a:xfrm>
          <a:prstGeom prst="rect">
            <a:avLst/>
          </a:prstGeom>
          <a:noFill/>
          <a:ln>
            <a:noFill/>
          </a:ln>
        </p:spPr>
      </p:pic>
      <p:sp>
        <p:nvSpPr>
          <p:cNvPr id="1340" name="Google Shape;1340;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341" name="Google Shape;1341;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Variables</a:t>
            </a:r>
            <a:endParaRPr/>
          </a:p>
        </p:txBody>
      </p:sp>
      <p:cxnSp>
        <p:nvCxnSpPr>
          <p:cNvPr id="1342" name="Google Shape;1342;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84"/>
          <p:cNvSpPr txBox="1">
            <a:spLocks noGrp="1"/>
          </p:cNvSpPr>
          <p:nvPr>
            <p:ph type="subTitle" idx="1"/>
          </p:nvPr>
        </p:nvSpPr>
        <p:spPr>
          <a:xfrm>
            <a:off x="0" y="675975"/>
            <a:ext cx="5195100" cy="961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 bash script is an executable file that contains a series of commands. </a:t>
            </a:r>
            <a:endParaRPr/>
          </a:p>
        </p:txBody>
      </p:sp>
      <p:sp>
        <p:nvSpPr>
          <p:cNvPr id="1345" name="Google Shape;1345;p84"/>
          <p:cNvSpPr/>
          <p:nvPr/>
        </p:nvSpPr>
        <p:spPr>
          <a:xfrm>
            <a:off x="1141275" y="1542625"/>
            <a:ext cx="3385200" cy="1338600"/>
          </a:xfrm>
          <a:prstGeom prst="roundRect">
            <a:avLst>
              <a:gd name="adj" fmla="val 68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4"/>
          <p:cNvSpPr txBox="1">
            <a:spLocks noGrp="1"/>
          </p:cNvSpPr>
          <p:nvPr>
            <p:ph type="subTitle" idx="1"/>
          </p:nvPr>
        </p:nvSpPr>
        <p:spPr>
          <a:xfrm>
            <a:off x="-12150" y="1623950"/>
            <a:ext cx="4752900" cy="11289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When the script is executed, these commands will run one by one until they are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all executed.</a:t>
            </a:r>
            <a:endParaRPr sz="1800">
              <a:latin typeface="Roboto"/>
              <a:ea typeface="Roboto"/>
              <a:cs typeface="Roboto"/>
              <a:sym typeface="Roboto"/>
            </a:endParaRPr>
          </a:p>
        </p:txBody>
      </p:sp>
      <p:pic>
        <p:nvPicPr>
          <p:cNvPr id="1347" name="Google Shape;1347;p84"/>
          <p:cNvPicPr preferRelativeResize="0"/>
          <p:nvPr/>
        </p:nvPicPr>
        <p:blipFill rotWithShape="1">
          <a:blip r:embed="rId4">
            <a:alphaModFix/>
          </a:blip>
          <a:srcRect t="1774" b="1765"/>
          <a:stretch/>
        </p:blipFill>
        <p:spPr>
          <a:xfrm>
            <a:off x="429768" y="1566672"/>
            <a:ext cx="577805" cy="446400"/>
          </a:xfrm>
          <a:prstGeom prst="rect">
            <a:avLst/>
          </a:prstGeom>
          <a:noFill/>
          <a:ln>
            <a:noFill/>
          </a:ln>
        </p:spPr>
      </p:pic>
      <p:sp>
        <p:nvSpPr>
          <p:cNvPr id="1348" name="Google Shape;1348;p84"/>
          <p:cNvSpPr/>
          <p:nvPr/>
        </p:nvSpPr>
        <p:spPr>
          <a:xfrm>
            <a:off x="1141275" y="2990425"/>
            <a:ext cx="3385200" cy="1649100"/>
          </a:xfrm>
          <a:prstGeom prst="roundRect">
            <a:avLst>
              <a:gd name="adj" fmla="val 685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4"/>
          <p:cNvSpPr txBox="1">
            <a:spLocks noGrp="1"/>
          </p:cNvSpPr>
          <p:nvPr>
            <p:ph type="subTitle" idx="2"/>
          </p:nvPr>
        </p:nvSpPr>
        <p:spPr>
          <a:xfrm>
            <a:off x="-12150" y="3178525"/>
            <a:ext cx="4752900" cy="11745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A fundamental system administrator skill is creating a bash script and then scheduling it to run at a regular time using cron. </a:t>
            </a:r>
            <a:endParaRPr sz="1800">
              <a:latin typeface="Roboto"/>
              <a:ea typeface="Roboto"/>
              <a:cs typeface="Roboto"/>
              <a:sym typeface="Roboto"/>
            </a:endParaRPr>
          </a:p>
        </p:txBody>
      </p:sp>
      <p:pic>
        <p:nvPicPr>
          <p:cNvPr id="1350" name="Google Shape;1350;p84"/>
          <p:cNvPicPr preferRelativeResize="0"/>
          <p:nvPr/>
        </p:nvPicPr>
        <p:blipFill rotWithShape="1">
          <a:blip r:embed="rId4">
            <a:alphaModFix/>
          </a:blip>
          <a:srcRect t="1774" b="1765"/>
          <a:stretch/>
        </p:blipFill>
        <p:spPr>
          <a:xfrm>
            <a:off x="429768" y="3014472"/>
            <a:ext cx="577805" cy="44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1354"/>
        <p:cNvGrpSpPr/>
        <p:nvPr/>
      </p:nvGrpSpPr>
      <p:grpSpPr>
        <a:xfrm>
          <a:off x="0" y="0"/>
          <a:ext cx="0" cy="0"/>
          <a:chOff x="0" y="0"/>
          <a:chExt cx="0" cy="0"/>
        </a:xfrm>
      </p:grpSpPr>
      <p:sp>
        <p:nvSpPr>
          <p:cNvPr id="1355" name="Google Shape;1355;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356" name="Google Shape;1356;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Variable Demo</a:t>
            </a:r>
            <a:endParaRPr/>
          </a:p>
        </p:txBody>
      </p:sp>
      <p:sp>
        <p:nvSpPr>
          <p:cNvPr id="1357" name="Google Shape;1357;p85"/>
          <p:cNvSpPr txBox="1">
            <a:spLocks noGrp="1"/>
          </p:cNvSpPr>
          <p:nvPr>
            <p:ph type="subTitle" idx="1"/>
          </p:nvPr>
        </p:nvSpPr>
        <p:spPr>
          <a:xfrm>
            <a:off x="-16300" y="679950"/>
            <a:ext cx="8529000" cy="5337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None/>
            </a:pPr>
            <a:r>
              <a:rPr lang="en"/>
              <a:t>In the following demo, we will use:</a:t>
            </a:r>
            <a:endParaRPr/>
          </a:p>
        </p:txBody>
      </p:sp>
      <p:sp>
        <p:nvSpPr>
          <p:cNvPr id="1358" name="Google Shape;1358;p8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5"/>
          <p:cNvSpPr txBox="1">
            <a:spLocks noGrp="1"/>
          </p:cNvSpPr>
          <p:nvPr>
            <p:ph type="subTitle" idx="1"/>
          </p:nvPr>
        </p:nvSpPr>
        <p:spPr>
          <a:xfrm>
            <a:off x="-12150" y="1319150"/>
            <a:ext cx="9168600" cy="402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None/>
            </a:pPr>
            <a:r>
              <a:rPr lang="en" sz="1800">
                <a:solidFill>
                  <a:schemeClr val="dk1"/>
                </a:solidFill>
                <a:latin typeface="Roboto"/>
                <a:ea typeface="Roboto"/>
                <a:cs typeface="Roboto"/>
                <a:sym typeface="Roboto"/>
              </a:rPr>
              <a:t>Basic Variables</a:t>
            </a:r>
            <a:endParaRPr sz="1800">
              <a:latin typeface="Roboto"/>
              <a:ea typeface="Roboto"/>
              <a:cs typeface="Roboto"/>
              <a:sym typeface="Roboto"/>
            </a:endParaRPr>
          </a:p>
        </p:txBody>
      </p:sp>
      <p:sp>
        <p:nvSpPr>
          <p:cNvPr id="1360" name="Google Shape;1360;p8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5"/>
          <p:cNvSpPr txBox="1">
            <a:spLocks noGrp="1"/>
          </p:cNvSpPr>
          <p:nvPr>
            <p:ph type="subTitle" idx="2"/>
          </p:nvPr>
        </p:nvSpPr>
        <p:spPr>
          <a:xfrm>
            <a:off x="-12100" y="1908150"/>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None/>
            </a:pPr>
            <a:r>
              <a:rPr lang="en" sz="1800">
                <a:solidFill>
                  <a:schemeClr val="dk1"/>
                </a:solidFill>
                <a:latin typeface="Roboto"/>
                <a:ea typeface="Roboto"/>
                <a:cs typeface="Roboto"/>
                <a:sym typeface="Roboto"/>
              </a:rPr>
              <a:t>Built-In Variables</a:t>
            </a:r>
            <a:endParaRPr sz="1800">
              <a:latin typeface="Roboto"/>
              <a:ea typeface="Roboto"/>
              <a:cs typeface="Roboto"/>
              <a:sym typeface="Roboto"/>
            </a:endParaRPr>
          </a:p>
        </p:txBody>
      </p:sp>
      <p:sp>
        <p:nvSpPr>
          <p:cNvPr id="1363" name="Google Shape;1363;p85"/>
          <p:cNvSpPr txBox="1">
            <a:spLocks noGrp="1"/>
          </p:cNvSpPr>
          <p:nvPr>
            <p:ph type="subTitle" idx="3"/>
          </p:nvPr>
        </p:nvSpPr>
        <p:spPr>
          <a:xfrm>
            <a:off x="-12200" y="2499325"/>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None/>
            </a:pPr>
            <a:r>
              <a:rPr lang="en" sz="1800">
                <a:solidFill>
                  <a:schemeClr val="dk1"/>
                </a:solidFill>
                <a:latin typeface="Roboto"/>
                <a:ea typeface="Roboto"/>
                <a:cs typeface="Roboto"/>
                <a:sym typeface="Roboto"/>
              </a:rPr>
              <a:t>Common expansion</a:t>
            </a:r>
            <a:endParaRPr sz="1800">
              <a:latin typeface="Roboto"/>
              <a:ea typeface="Roboto"/>
              <a:cs typeface="Roboto"/>
              <a:sym typeface="Roboto"/>
            </a:endParaRPr>
          </a:p>
        </p:txBody>
      </p:sp>
      <p:pic>
        <p:nvPicPr>
          <p:cNvPr id="1364" name="Google Shape;1364;p85"/>
          <p:cNvPicPr preferRelativeResize="0"/>
          <p:nvPr/>
        </p:nvPicPr>
        <p:blipFill rotWithShape="1">
          <a:blip r:embed="rId3">
            <a:alphaModFix/>
          </a:blip>
          <a:srcRect t="1774" b="1765"/>
          <a:stretch/>
        </p:blipFill>
        <p:spPr>
          <a:xfrm>
            <a:off x="429768" y="1261872"/>
            <a:ext cx="577805" cy="446400"/>
          </a:xfrm>
          <a:prstGeom prst="rect">
            <a:avLst/>
          </a:prstGeom>
          <a:noFill/>
          <a:ln>
            <a:noFill/>
          </a:ln>
        </p:spPr>
      </p:pic>
      <p:pic>
        <p:nvPicPr>
          <p:cNvPr id="1365" name="Google Shape;1365;p85"/>
          <p:cNvPicPr preferRelativeResize="0"/>
          <p:nvPr/>
        </p:nvPicPr>
        <p:blipFill rotWithShape="1">
          <a:blip r:embed="rId3">
            <a:alphaModFix/>
          </a:blip>
          <a:srcRect t="1774" b="1765"/>
          <a:stretch/>
        </p:blipFill>
        <p:spPr>
          <a:xfrm>
            <a:off x="429768" y="1848847"/>
            <a:ext cx="577805" cy="446400"/>
          </a:xfrm>
          <a:prstGeom prst="rect">
            <a:avLst/>
          </a:prstGeom>
          <a:noFill/>
          <a:ln>
            <a:noFill/>
          </a:ln>
        </p:spPr>
      </p:pic>
      <p:pic>
        <p:nvPicPr>
          <p:cNvPr id="1366" name="Google Shape;1366;p85"/>
          <p:cNvPicPr preferRelativeResize="0"/>
          <p:nvPr/>
        </p:nvPicPr>
        <p:blipFill rotWithShape="1">
          <a:blip r:embed="rId3">
            <a:alphaModFix/>
          </a:blip>
          <a:srcRect t="1774" b="1765"/>
          <a:stretch/>
        </p:blipFill>
        <p:spPr>
          <a:xfrm>
            <a:off x="429768" y="2439922"/>
            <a:ext cx="577805" cy="446400"/>
          </a:xfrm>
          <a:prstGeom prst="rect">
            <a:avLst/>
          </a:prstGeom>
          <a:noFill/>
          <a:ln>
            <a:noFill/>
          </a:ln>
        </p:spPr>
      </p:pic>
      <p:sp>
        <p:nvSpPr>
          <p:cNvPr id="1367" name="Google Shape;1367;p8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5"/>
          <p:cNvSpPr txBox="1">
            <a:spLocks noGrp="1"/>
          </p:cNvSpPr>
          <p:nvPr>
            <p:ph type="subTitle" idx="4"/>
          </p:nvPr>
        </p:nvSpPr>
        <p:spPr>
          <a:xfrm>
            <a:off x="-12200" y="3090400"/>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300"/>
              </a:spcBef>
              <a:spcAft>
                <a:spcPts val="1200"/>
              </a:spcAft>
              <a:buNone/>
            </a:pPr>
            <a:r>
              <a:rPr lang="en" sz="1800">
                <a:solidFill>
                  <a:schemeClr val="dk1"/>
                </a:solidFill>
                <a:latin typeface="Roboto"/>
                <a:ea typeface="Roboto"/>
                <a:cs typeface="Roboto"/>
                <a:sym typeface="Roboto"/>
              </a:rPr>
              <a:t>Variables in Scripts</a:t>
            </a:r>
            <a:endParaRPr sz="1800">
              <a:latin typeface="Roboto"/>
              <a:ea typeface="Roboto"/>
              <a:cs typeface="Roboto"/>
              <a:sym typeface="Roboto"/>
            </a:endParaRPr>
          </a:p>
        </p:txBody>
      </p:sp>
      <p:pic>
        <p:nvPicPr>
          <p:cNvPr id="1369" name="Google Shape;1369;p85"/>
          <p:cNvPicPr preferRelativeResize="0"/>
          <p:nvPr/>
        </p:nvPicPr>
        <p:blipFill rotWithShape="1">
          <a:blip r:embed="rId3">
            <a:alphaModFix/>
          </a:blip>
          <a:srcRect t="1774" b="1765"/>
          <a:stretch/>
        </p:blipFill>
        <p:spPr>
          <a:xfrm>
            <a:off x="429768" y="3030997"/>
            <a:ext cx="577805" cy="44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375" name="Google Shape;1375;p8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My First Bash Script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381" name="Google Shape;1381;p87"/>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1382" name="Google Shape;1382;p87"/>
          <p:cNvSpPr txBox="1">
            <a:spLocks noGrp="1"/>
          </p:cNvSpPr>
          <p:nvPr>
            <p:ph type="title" idx="2"/>
          </p:nvPr>
        </p:nvSpPr>
        <p:spPr>
          <a:xfrm>
            <a:off x="273900" y="1509500"/>
            <a:ext cx="8595300" cy="22977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a:solidFill>
                  <a:schemeClr val="dk1"/>
                </a:solidFill>
                <a:latin typeface="Roboto Medium"/>
                <a:ea typeface="Roboto Medium"/>
                <a:cs typeface="Roboto Medium"/>
                <a:sym typeface="Roboto Medium"/>
              </a:rPr>
              <a:t>Activity: </a:t>
            </a:r>
            <a:r>
              <a:rPr lang="en" sz="2800">
                <a:solidFill>
                  <a:schemeClr val="dk1"/>
                </a:solidFill>
                <a:latin typeface="Roboto Light"/>
                <a:ea typeface="Roboto Light"/>
                <a:cs typeface="Roboto Light"/>
                <a:sym typeface="Roboto Light"/>
              </a:rPr>
              <a:t>My First Bash Script</a:t>
            </a:r>
            <a:endParaRPr sz="2800">
              <a:latin typeface="Roboto Light"/>
              <a:ea typeface="Roboto Light"/>
              <a:cs typeface="Roboto Light"/>
              <a:sym typeface="Roboto Light"/>
            </a:endParaRPr>
          </a:p>
          <a:p>
            <a:pPr marL="0" lvl="0" indent="0" algn="l" rtl="0">
              <a:spcBef>
                <a:spcPts val="800"/>
              </a:spcBef>
              <a:spcAft>
                <a:spcPts val="800"/>
              </a:spcAft>
              <a:buNone/>
            </a:pPr>
            <a:r>
              <a:rPr lang="en" sz="2000">
                <a:latin typeface="Roboto Light"/>
                <a:ea typeface="Roboto Light"/>
                <a:cs typeface="Roboto Light"/>
                <a:sym typeface="Roboto Light"/>
              </a:rPr>
              <a:t>In this activity, you will work in groups of two </a:t>
            </a:r>
            <a:br>
              <a:rPr lang="en" sz="2000">
                <a:latin typeface="Roboto Light"/>
                <a:ea typeface="Roboto Light"/>
                <a:cs typeface="Roboto Light"/>
                <a:sym typeface="Roboto Light"/>
              </a:rPr>
            </a:br>
            <a:r>
              <a:rPr lang="en" sz="2000">
                <a:latin typeface="Roboto Light"/>
                <a:ea typeface="Roboto Light"/>
                <a:cs typeface="Roboto Light"/>
                <a:sym typeface="Roboto Light"/>
              </a:rPr>
              <a:t>to create a script that completes system audit steps automatically.</a:t>
            </a:r>
            <a:endParaRPr sz="2000">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8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 Commands</a:t>
            </a:r>
            <a:endParaRPr/>
          </a:p>
        </p:txBody>
      </p:sp>
      <p:sp>
        <p:nvSpPr>
          <p:cNvPr id="1388" name="Google Shape;1388;p8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389" name="Google Shape;1389;p8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90" name="Google Shape;1390;p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396" name="Google Shape;1396;p8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PATH</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402" name="Google Shape;1402;p9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1403" name="Google Shape;1403;p9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800">
                <a:solidFill>
                  <a:schemeClr val="dk1"/>
                </a:solidFill>
                <a:latin typeface="Roboto Medium"/>
                <a:ea typeface="Roboto Medium"/>
                <a:cs typeface="Roboto Medium"/>
                <a:sym typeface="Roboto Medium"/>
              </a:rPr>
              <a:t>Activity: </a:t>
            </a:r>
            <a:r>
              <a:rPr lang="en" sz="2800">
                <a:solidFill>
                  <a:schemeClr val="dk1"/>
                </a:solidFill>
                <a:latin typeface="Roboto Light"/>
                <a:ea typeface="Roboto Light"/>
                <a:cs typeface="Roboto Light"/>
                <a:sym typeface="Roboto Light"/>
              </a:rPr>
              <a:t>Custom Commands</a:t>
            </a:r>
            <a:endParaRPr sz="2800">
              <a:latin typeface="Roboto Light"/>
              <a:ea typeface="Roboto Light"/>
              <a:cs typeface="Roboto Light"/>
              <a:sym typeface="Roboto Light"/>
            </a:endParaRPr>
          </a:p>
          <a:p>
            <a:pPr marL="0" lvl="0" indent="0" algn="l" rtl="0">
              <a:spcBef>
                <a:spcPts val="800"/>
              </a:spcBef>
              <a:spcAft>
                <a:spcPts val="800"/>
              </a:spcAft>
              <a:buNone/>
            </a:pPr>
            <a:r>
              <a:rPr lang="en" sz="2000">
                <a:latin typeface="Roboto Light"/>
                <a:ea typeface="Roboto Light"/>
                <a:cs typeface="Roboto Light"/>
                <a:sym typeface="Roboto Light"/>
              </a:rPr>
              <a:t>In this activity, you will continue to add more commands into your script. Then, you will save the script to a directory which will be added to your $PATH.</a:t>
            </a:r>
            <a:endParaRPr sz="2000">
              <a:latin typeface="Roboto Light"/>
              <a:ea typeface="Roboto Light"/>
              <a:cs typeface="Roboto Light"/>
              <a:sym typeface="Robo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9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409" name="Google Shape;1409;p9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410" name="Google Shape;1410;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56"/>
          <p:cNvSpPr/>
          <p:nvPr/>
        </p:nvSpPr>
        <p:spPr>
          <a:xfrm>
            <a:off x="0" y="0"/>
            <a:ext cx="9144000" cy="5143500"/>
          </a:xfrm>
          <a:prstGeom prst="rect">
            <a:avLst/>
          </a:prstGeom>
          <a:solidFill>
            <a:srgbClr val="329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pic>
        <p:nvPicPr>
          <p:cNvPr id="1048" name="Google Shape;1048;p56"/>
          <p:cNvPicPr preferRelativeResize="0"/>
          <p:nvPr/>
        </p:nvPicPr>
        <p:blipFill rotWithShape="1">
          <a:blip r:embed="rId3">
            <a:alphaModFix/>
          </a:blip>
          <a:srcRect r="11190"/>
          <a:stretch/>
        </p:blipFill>
        <p:spPr>
          <a:xfrm>
            <a:off x="4173775" y="1619050"/>
            <a:ext cx="4970226" cy="3503399"/>
          </a:xfrm>
          <a:prstGeom prst="rect">
            <a:avLst/>
          </a:prstGeom>
          <a:noFill/>
          <a:ln>
            <a:noFill/>
          </a:ln>
        </p:spPr>
      </p:pic>
      <p:sp>
        <p:nvSpPr>
          <p:cNvPr id="1049" name="Google Shape;1049;p56"/>
          <p:cNvSpPr/>
          <p:nvPr/>
        </p:nvSpPr>
        <p:spPr>
          <a:xfrm>
            <a:off x="-16300" y="-21050"/>
            <a:ext cx="4645800" cy="5143500"/>
          </a:xfrm>
          <a:prstGeom prst="rect">
            <a:avLst/>
          </a:prstGeom>
          <a:solidFill>
            <a:srgbClr val="195352">
              <a:alpha val="83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6"/>
          <p:cNvSpPr txBox="1">
            <a:spLocks noGrp="1"/>
          </p:cNvSpPr>
          <p:nvPr>
            <p:ph type="title"/>
          </p:nvPr>
        </p:nvSpPr>
        <p:spPr>
          <a:xfrm>
            <a:off x="-12300" y="99060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Why Compound Commands?</a:t>
            </a:r>
            <a:endParaRPr>
              <a:solidFill>
                <a:srgbClr val="FFFFFF"/>
              </a:solidFill>
            </a:endParaRPr>
          </a:p>
        </p:txBody>
      </p:sp>
      <p:sp>
        <p:nvSpPr>
          <p:cNvPr id="1051" name="Google Shape;1051;p56"/>
          <p:cNvSpPr txBox="1">
            <a:spLocks noGrp="1"/>
          </p:cNvSpPr>
          <p:nvPr>
            <p:ph type="subTitle" idx="1"/>
          </p:nvPr>
        </p:nvSpPr>
        <p:spPr>
          <a:xfrm>
            <a:off x="-16300" y="1723850"/>
            <a:ext cx="4761900" cy="23844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None/>
            </a:pPr>
            <a:r>
              <a:rPr lang="en">
                <a:solidFill>
                  <a:srgbClr val="FFFFFF"/>
                </a:solidFill>
              </a:rPr>
              <a:t>Navigating Linux directories, quickly searching large log files, and writing small scripts to automate tasks will save you time and energy. </a:t>
            </a:r>
            <a:endParaRPr>
              <a:solidFill>
                <a:srgbClr val="FFFFFF"/>
              </a:solidFill>
            </a:endParaRPr>
          </a:p>
        </p:txBody>
      </p:sp>
      <p:cxnSp>
        <p:nvCxnSpPr>
          <p:cNvPr id="1052" name="Google Shape;1052;p56"/>
          <p:cNvCxnSpPr/>
          <p:nvPr/>
        </p:nvCxnSpPr>
        <p:spPr>
          <a:xfrm>
            <a:off x="274325" y="1672575"/>
            <a:ext cx="32577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58" name="Google Shape;1058;p57"/>
          <p:cNvSpPr txBox="1">
            <a:spLocks noGrp="1"/>
          </p:cNvSpPr>
          <p:nvPr>
            <p:ph type="subTitle" idx="1"/>
          </p:nvPr>
        </p:nvSpPr>
        <p:spPr>
          <a:xfrm>
            <a:off x="-12300" y="3299875"/>
            <a:ext cx="9144000" cy="1004700"/>
          </a:xfrm>
          <a:prstGeom prst="rect">
            <a:avLst/>
          </a:prstGeom>
        </p:spPr>
        <p:txBody>
          <a:bodyPr spcFirstLastPara="1" wrap="square" lIns="274300" tIns="45700" rIns="0" bIns="0" anchor="t" anchorCtr="0">
            <a:noAutofit/>
          </a:bodyPr>
          <a:lstStyle/>
          <a:p>
            <a:pPr marL="0" lvl="0" indent="0" algn="ctr" rtl="0">
              <a:spcBef>
                <a:spcPts val="300"/>
              </a:spcBef>
              <a:spcAft>
                <a:spcPts val="1200"/>
              </a:spcAft>
              <a:buClr>
                <a:schemeClr val="dk1"/>
              </a:buClr>
              <a:buSzPts val="1100"/>
              <a:buFont typeface="Arial"/>
              <a:buNone/>
            </a:pPr>
            <a:r>
              <a:rPr lang="en" sz="2400">
                <a:solidFill>
                  <a:schemeClr val="dk1"/>
                </a:solidFill>
                <a:latin typeface="Roboto Medium"/>
                <a:ea typeface="Roboto Medium"/>
                <a:cs typeface="Roboto Medium"/>
                <a:sym typeface="Roboto Medium"/>
              </a:rPr>
              <a:t>Compound Commands</a:t>
            </a:r>
            <a:r>
              <a:rPr lang="en" sz="2400">
                <a:solidFill>
                  <a:schemeClr val="dk1"/>
                </a:solidFill>
                <a:latin typeface="Roboto Light"/>
                <a:ea typeface="Roboto Light"/>
                <a:cs typeface="Roboto Light"/>
                <a:sym typeface="Roboto Light"/>
              </a:rPr>
              <a:t> are several</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individual commands that we would originally run</a:t>
            </a:r>
            <a:br>
              <a:rPr lang="en" sz="2400">
                <a:solidFill>
                  <a:schemeClr val="dk1"/>
                </a:solidFill>
                <a:latin typeface="Roboto Light"/>
                <a:ea typeface="Roboto Light"/>
                <a:cs typeface="Roboto Light"/>
                <a:sym typeface="Roboto Light"/>
              </a:rPr>
            </a:br>
            <a:r>
              <a:rPr lang="en" sz="2400">
                <a:solidFill>
                  <a:schemeClr val="dk1"/>
                </a:solidFill>
                <a:latin typeface="Roboto Light"/>
                <a:ea typeface="Roboto Light"/>
                <a:cs typeface="Roboto Light"/>
                <a:sym typeface="Roboto Light"/>
              </a:rPr>
              <a:t>separately </a:t>
            </a:r>
            <a:r>
              <a:rPr lang="en" sz="2400" i="1">
                <a:solidFill>
                  <a:schemeClr val="dk1"/>
                </a:solidFill>
                <a:latin typeface="Roboto Light"/>
                <a:ea typeface="Roboto Light"/>
                <a:cs typeface="Roboto Light"/>
                <a:sym typeface="Roboto Light"/>
              </a:rPr>
              <a:t>linked together </a:t>
            </a:r>
            <a:r>
              <a:rPr lang="en" sz="2400">
                <a:solidFill>
                  <a:schemeClr val="dk1"/>
                </a:solidFill>
                <a:latin typeface="Roboto Light"/>
                <a:ea typeface="Roboto Light"/>
                <a:cs typeface="Roboto Light"/>
                <a:sym typeface="Roboto Light"/>
              </a:rPr>
              <a:t>to create a new command. </a:t>
            </a:r>
            <a:endParaRPr sz="2400">
              <a:latin typeface="Roboto Light"/>
              <a:ea typeface="Roboto Light"/>
              <a:cs typeface="Roboto Light"/>
              <a:sym typeface="Roboto Light"/>
            </a:endParaRPr>
          </a:p>
        </p:txBody>
      </p:sp>
      <p:sp>
        <p:nvSpPr>
          <p:cNvPr id="1059" name="Google Shape;1059;p57"/>
          <p:cNvSpPr txBox="1"/>
          <p:nvPr/>
        </p:nvSpPr>
        <p:spPr>
          <a:xfrm>
            <a:off x="237100" y="25075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1"/>
                </a:solidFill>
                <a:latin typeface="Roboto Medium"/>
                <a:ea typeface="Roboto Medium"/>
                <a:cs typeface="Roboto Medium"/>
                <a:sym typeface="Roboto Medium"/>
              </a:rPr>
              <a:t>What are Compound Commands?</a:t>
            </a:r>
            <a:endParaRPr sz="3600">
              <a:latin typeface="Roboto Medium"/>
              <a:ea typeface="Roboto Medium"/>
              <a:cs typeface="Roboto Medium"/>
              <a:sym typeface="Roboto Medium"/>
            </a:endParaRPr>
          </a:p>
        </p:txBody>
      </p:sp>
      <p:pic>
        <p:nvPicPr>
          <p:cNvPr id="1060" name="Google Shape;1060;p57"/>
          <p:cNvPicPr preferRelativeResize="0"/>
          <p:nvPr/>
        </p:nvPicPr>
        <p:blipFill>
          <a:blip r:embed="rId3">
            <a:alphaModFix/>
          </a:blip>
          <a:stretch>
            <a:fillRect/>
          </a:stretch>
        </p:blipFill>
        <p:spPr>
          <a:xfrm>
            <a:off x="3362325" y="316825"/>
            <a:ext cx="2419350" cy="2419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D9EAD3"/>
            </a:gs>
            <a:gs pos="100000">
              <a:srgbClr val="4FA786"/>
            </a:gs>
          </a:gsLst>
          <a:path path="circle">
            <a:fillToRect l="50000" t="50000" r="50000" b="50000"/>
          </a:path>
          <a:tileRect/>
        </a:gradFill>
        <a:effectLst/>
      </p:bgPr>
    </p:bg>
    <p:spTree>
      <p:nvGrpSpPr>
        <p:cNvPr id="1" name="Shape 1064"/>
        <p:cNvGrpSpPr/>
        <p:nvPr/>
      </p:nvGrpSpPr>
      <p:grpSpPr>
        <a:xfrm>
          <a:off x="0" y="0"/>
          <a:ext cx="0" cy="0"/>
          <a:chOff x="0" y="0"/>
          <a:chExt cx="0" cy="0"/>
        </a:xfrm>
      </p:grpSpPr>
      <p:sp>
        <p:nvSpPr>
          <p:cNvPr id="1065" name="Google Shape;1065;p58"/>
          <p:cNvSpPr/>
          <p:nvPr/>
        </p:nvSpPr>
        <p:spPr>
          <a:xfrm>
            <a:off x="271325" y="741625"/>
            <a:ext cx="8598300" cy="533700"/>
          </a:xfrm>
          <a:prstGeom prst="roundRect">
            <a:avLst>
              <a:gd name="adj" fmla="val 11109"/>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Syntax Breakdown</a:t>
            </a:r>
            <a:endParaRPr/>
          </a:p>
        </p:txBody>
      </p:sp>
      <p:sp>
        <p:nvSpPr>
          <p:cNvPr id="1067" name="Google Shape;1067;p58"/>
          <p:cNvSpPr txBox="1">
            <a:spLocks noGrp="1"/>
          </p:cNvSpPr>
          <p:nvPr>
            <p:ph type="subTitle" idx="1"/>
          </p:nvPr>
        </p:nvSpPr>
        <p:spPr>
          <a:xfrm>
            <a:off x="0" y="741625"/>
            <a:ext cx="9144000" cy="299100"/>
          </a:xfrm>
          <a:prstGeom prst="rect">
            <a:avLst/>
          </a:prstGeom>
        </p:spPr>
        <p:txBody>
          <a:bodyPr spcFirstLastPara="1" wrap="square" lIns="0" tIns="91425" rIns="0" bIns="91425" anchor="t" anchorCtr="0">
            <a:noAutofit/>
          </a:bodyPr>
          <a:lstStyle/>
          <a:p>
            <a:pPr marL="0" lvl="0" indent="0" algn="ctr" rtl="0">
              <a:spcBef>
                <a:spcPts val="600"/>
              </a:spcBef>
              <a:spcAft>
                <a:spcPts val="0"/>
              </a:spcAft>
              <a:buClr>
                <a:schemeClr val="dk1"/>
              </a:buClr>
              <a:buSzPts val="1100"/>
              <a:buFont typeface="Arial"/>
              <a:buNone/>
            </a:pPr>
            <a:r>
              <a:rPr lang="en" sz="1400" b="1">
                <a:solidFill>
                  <a:srgbClr val="33DB4B"/>
                </a:solidFill>
                <a:highlight>
                  <a:schemeClr val="dk1"/>
                </a:highlight>
                <a:latin typeface="Inconsolata"/>
                <a:ea typeface="Inconsolata"/>
                <a:cs typeface="Inconsolata"/>
                <a:sym typeface="Inconsolata"/>
              </a:rPr>
              <a:t> file $(find / -iname *.txt 2&gt;/dev/null) &gt; ~/Desktop/text_files ; tail ~/Desktop/text_files</a:t>
            </a:r>
            <a:r>
              <a:rPr lang="en" sz="1400" b="1">
                <a:highlight>
                  <a:schemeClr val="dk1"/>
                </a:highlight>
                <a:latin typeface="Inconsolata"/>
                <a:ea typeface="Inconsolata"/>
                <a:cs typeface="Inconsolata"/>
                <a:sym typeface="Inconsolata"/>
              </a:rPr>
              <a:t>e</a:t>
            </a:r>
            <a:endParaRPr sz="1400" b="1">
              <a:highlight>
                <a:schemeClr val="dk1"/>
              </a:highlight>
              <a:latin typeface="Inconsolata"/>
              <a:ea typeface="Inconsolata"/>
              <a:cs typeface="Inconsolata"/>
              <a:sym typeface="Inconsolata"/>
            </a:endParaRPr>
          </a:p>
          <a:p>
            <a:pPr marL="0" lvl="0" indent="0" algn="l" rtl="0">
              <a:spcBef>
                <a:spcPts val="1200"/>
              </a:spcBef>
              <a:spcAft>
                <a:spcPts val="0"/>
              </a:spcAft>
              <a:buNone/>
            </a:pPr>
            <a:endParaRPr b="1">
              <a:solidFill>
                <a:srgbClr val="33DB4B"/>
              </a:solidFill>
              <a:latin typeface="Inconsolata"/>
              <a:ea typeface="Inconsolata"/>
              <a:cs typeface="Inconsolata"/>
              <a:sym typeface="Inconsolata"/>
            </a:endParaRPr>
          </a:p>
        </p:txBody>
      </p:sp>
      <p:sp>
        <p:nvSpPr>
          <p:cNvPr id="1068" name="Google Shape;1068;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1069" name="Google Shape;1069;p58"/>
          <p:cNvSpPr/>
          <p:nvPr/>
        </p:nvSpPr>
        <p:spPr>
          <a:xfrm>
            <a:off x="1141275" y="17712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8"/>
          <p:cNvSpPr txBox="1">
            <a:spLocks noGrp="1"/>
          </p:cNvSpPr>
          <p:nvPr>
            <p:ph type="subTitle" idx="1"/>
          </p:nvPr>
        </p:nvSpPr>
        <p:spPr>
          <a:xfrm>
            <a:off x="-12150" y="1852550"/>
            <a:ext cx="9168600" cy="4020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Searches the entire computer for files ending in </a:t>
            </a:r>
            <a:r>
              <a:rPr lang="en" sz="1400" dirty="0">
                <a:solidFill>
                  <a:srgbClr val="F3F3F3"/>
                </a:solidFill>
                <a:highlight>
                  <a:srgbClr val="434343"/>
                </a:highlight>
                <a:latin typeface="Roboto"/>
                <a:ea typeface="Roboto"/>
                <a:cs typeface="Roboto"/>
                <a:sym typeface="Roboto"/>
              </a:rPr>
              <a:t>.txt</a:t>
            </a:r>
            <a:r>
              <a:rPr lang="en" sz="1400" dirty="0">
                <a:solidFill>
                  <a:schemeClr val="dk1"/>
                </a:solidFill>
                <a:latin typeface="Roboto"/>
                <a:ea typeface="Roboto"/>
                <a:cs typeface="Roboto"/>
                <a:sym typeface="Roboto"/>
              </a:rPr>
              <a:t>;</a:t>
            </a:r>
            <a:endParaRPr sz="1400" dirty="0"/>
          </a:p>
        </p:txBody>
      </p:sp>
      <p:sp>
        <p:nvSpPr>
          <p:cNvPr id="1071" name="Google Shape;1071;p58"/>
          <p:cNvSpPr/>
          <p:nvPr/>
        </p:nvSpPr>
        <p:spPr>
          <a:xfrm>
            <a:off x="1141350" y="23623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a:off x="1141350" y="29533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8"/>
          <p:cNvSpPr/>
          <p:nvPr/>
        </p:nvSpPr>
        <p:spPr>
          <a:xfrm>
            <a:off x="1141350" y="35444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8"/>
          <p:cNvSpPr/>
          <p:nvPr/>
        </p:nvSpPr>
        <p:spPr>
          <a:xfrm>
            <a:off x="1141275" y="41355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8"/>
          <p:cNvSpPr txBox="1">
            <a:spLocks noGrp="1"/>
          </p:cNvSpPr>
          <p:nvPr>
            <p:ph type="subTitle" idx="2"/>
          </p:nvPr>
        </p:nvSpPr>
        <p:spPr>
          <a:xfrm>
            <a:off x="-12100" y="2433150"/>
            <a:ext cx="9168600" cy="395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Verifies that the files found are text files;</a:t>
            </a:r>
            <a:endParaRPr sz="1400" dirty="0"/>
          </a:p>
        </p:txBody>
      </p:sp>
      <p:sp>
        <p:nvSpPr>
          <p:cNvPr id="1076" name="Google Shape;1076;p58"/>
          <p:cNvSpPr txBox="1">
            <a:spLocks noGrp="1"/>
          </p:cNvSpPr>
          <p:nvPr>
            <p:ph type="subTitle" idx="3"/>
          </p:nvPr>
        </p:nvSpPr>
        <p:spPr>
          <a:xfrm>
            <a:off x="-12200" y="3032713"/>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Ignores any errors it comes across;</a:t>
            </a:r>
            <a:endParaRPr/>
          </a:p>
        </p:txBody>
      </p:sp>
      <p:sp>
        <p:nvSpPr>
          <p:cNvPr id="1077" name="Google Shape;1077;p58"/>
          <p:cNvSpPr txBox="1">
            <a:spLocks noGrp="1"/>
          </p:cNvSpPr>
          <p:nvPr>
            <p:ph type="subTitle" idx="4"/>
          </p:nvPr>
        </p:nvSpPr>
        <p:spPr>
          <a:xfrm>
            <a:off x="-12250" y="3623825"/>
            <a:ext cx="9168600" cy="3870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Creates a list of all found files before saving the list to the desktop;</a:t>
            </a:r>
            <a:endParaRPr/>
          </a:p>
        </p:txBody>
      </p:sp>
      <p:sp>
        <p:nvSpPr>
          <p:cNvPr id="1078" name="Google Shape;1078;p58"/>
          <p:cNvSpPr txBox="1">
            <a:spLocks noGrp="1"/>
          </p:cNvSpPr>
          <p:nvPr>
            <p:ph type="subTitle" idx="5"/>
          </p:nvPr>
        </p:nvSpPr>
        <p:spPr>
          <a:xfrm>
            <a:off x="-12125" y="4220975"/>
            <a:ext cx="9168600" cy="3810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Finally, it will open the file and print the last ten lines that were added. </a:t>
            </a:r>
            <a:endParaRPr/>
          </a:p>
        </p:txBody>
      </p:sp>
      <p:pic>
        <p:nvPicPr>
          <p:cNvPr id="1079" name="Google Shape;1079;p58"/>
          <p:cNvPicPr preferRelativeResize="0"/>
          <p:nvPr/>
        </p:nvPicPr>
        <p:blipFill rotWithShape="1">
          <a:blip r:embed="rId3">
            <a:alphaModFix/>
          </a:blip>
          <a:srcRect t="1774" b="1765"/>
          <a:stretch/>
        </p:blipFill>
        <p:spPr>
          <a:xfrm>
            <a:off x="429768" y="1795272"/>
            <a:ext cx="577805" cy="446400"/>
          </a:xfrm>
          <a:prstGeom prst="rect">
            <a:avLst/>
          </a:prstGeom>
          <a:noFill/>
          <a:ln>
            <a:noFill/>
          </a:ln>
        </p:spPr>
      </p:pic>
      <p:pic>
        <p:nvPicPr>
          <p:cNvPr id="1080" name="Google Shape;1080;p58"/>
          <p:cNvPicPr preferRelativeResize="0"/>
          <p:nvPr/>
        </p:nvPicPr>
        <p:blipFill rotWithShape="1">
          <a:blip r:embed="rId3">
            <a:alphaModFix/>
          </a:blip>
          <a:srcRect t="1774" b="1765"/>
          <a:stretch/>
        </p:blipFill>
        <p:spPr>
          <a:xfrm>
            <a:off x="429768" y="2382247"/>
            <a:ext cx="577805" cy="446400"/>
          </a:xfrm>
          <a:prstGeom prst="rect">
            <a:avLst/>
          </a:prstGeom>
          <a:noFill/>
          <a:ln>
            <a:noFill/>
          </a:ln>
        </p:spPr>
      </p:pic>
      <p:pic>
        <p:nvPicPr>
          <p:cNvPr id="1081" name="Google Shape;1081;p58"/>
          <p:cNvPicPr preferRelativeResize="0"/>
          <p:nvPr/>
        </p:nvPicPr>
        <p:blipFill rotWithShape="1">
          <a:blip r:embed="rId3">
            <a:alphaModFix/>
          </a:blip>
          <a:srcRect t="1774" b="1765"/>
          <a:stretch/>
        </p:blipFill>
        <p:spPr>
          <a:xfrm>
            <a:off x="429768" y="2973322"/>
            <a:ext cx="577805" cy="446400"/>
          </a:xfrm>
          <a:prstGeom prst="rect">
            <a:avLst/>
          </a:prstGeom>
          <a:noFill/>
          <a:ln>
            <a:noFill/>
          </a:ln>
        </p:spPr>
      </p:pic>
      <p:pic>
        <p:nvPicPr>
          <p:cNvPr id="1082" name="Google Shape;1082;p58"/>
          <p:cNvPicPr preferRelativeResize="0"/>
          <p:nvPr/>
        </p:nvPicPr>
        <p:blipFill rotWithShape="1">
          <a:blip r:embed="rId3">
            <a:alphaModFix/>
          </a:blip>
          <a:srcRect t="1774" b="1765"/>
          <a:stretch/>
        </p:blipFill>
        <p:spPr>
          <a:xfrm>
            <a:off x="429768" y="3574385"/>
            <a:ext cx="577805" cy="446400"/>
          </a:xfrm>
          <a:prstGeom prst="rect">
            <a:avLst/>
          </a:prstGeom>
          <a:noFill/>
          <a:ln>
            <a:noFill/>
          </a:ln>
        </p:spPr>
      </p:pic>
      <p:pic>
        <p:nvPicPr>
          <p:cNvPr id="1083" name="Google Shape;1083;p58"/>
          <p:cNvPicPr preferRelativeResize="0"/>
          <p:nvPr/>
        </p:nvPicPr>
        <p:blipFill rotWithShape="1">
          <a:blip r:embed="rId3">
            <a:alphaModFix/>
          </a:blip>
          <a:srcRect t="1774" b="1765"/>
          <a:stretch/>
        </p:blipFill>
        <p:spPr>
          <a:xfrm>
            <a:off x="429768" y="4155522"/>
            <a:ext cx="577805" cy="446400"/>
          </a:xfrm>
          <a:prstGeom prst="rect">
            <a:avLst/>
          </a:prstGeom>
          <a:noFill/>
          <a:ln>
            <a:noFill/>
          </a:ln>
        </p:spPr>
      </p:pic>
      <p:sp>
        <p:nvSpPr>
          <p:cNvPr id="1084" name="Google Shape;1084;p58"/>
          <p:cNvSpPr txBox="1">
            <a:spLocks noGrp="1"/>
          </p:cNvSpPr>
          <p:nvPr>
            <p:ph type="body" idx="3"/>
          </p:nvPr>
        </p:nvSpPr>
        <p:spPr>
          <a:xfrm>
            <a:off x="175" y="1412175"/>
            <a:ext cx="9144000" cy="2991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This command does the following: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9"/>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091" name="Google Shape;1091;p59"/>
          <p:cNvSpPr txBox="1">
            <a:spLocks noGrp="1"/>
          </p:cNvSpPr>
          <p:nvPr>
            <p:ph type="title"/>
          </p:nvPr>
        </p:nvSpPr>
        <p:spPr>
          <a:xfrm>
            <a:off x="-12300" y="99060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Let’s Review</a:t>
            </a:r>
            <a:endParaRPr>
              <a:solidFill>
                <a:srgbClr val="FFFFFF"/>
              </a:solidFill>
            </a:endParaRPr>
          </a:p>
        </p:txBody>
      </p:sp>
      <p:sp>
        <p:nvSpPr>
          <p:cNvPr id="1092" name="Google Shape;1092;p59"/>
          <p:cNvSpPr txBox="1">
            <a:spLocks noGrp="1"/>
          </p:cNvSpPr>
          <p:nvPr>
            <p:ph type="subTitle" idx="1"/>
          </p:nvPr>
        </p:nvSpPr>
        <p:spPr>
          <a:xfrm>
            <a:off x="-16300" y="171527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1200"/>
              </a:spcAft>
              <a:buClr>
                <a:schemeClr val="dk1"/>
              </a:buClr>
              <a:buSzPts val="1100"/>
              <a:buFont typeface="Arial"/>
              <a:buNone/>
            </a:pPr>
            <a:r>
              <a:rPr lang="en">
                <a:solidFill>
                  <a:schemeClr val="lt1"/>
                </a:solidFill>
              </a:rPr>
              <a:t>We’ve already chained commands using the following &gt;, &gt;&gt;, and |.</a:t>
            </a:r>
            <a:endParaRPr>
              <a:solidFill>
                <a:srgbClr val="FFFFFF"/>
              </a:solidFill>
            </a:endParaRPr>
          </a:p>
        </p:txBody>
      </p:sp>
      <p:sp>
        <p:nvSpPr>
          <p:cNvPr id="1093" name="Google Shape;1093;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094" name="Google Shape;1094;p59"/>
          <p:cNvPicPr preferRelativeResize="0"/>
          <p:nvPr/>
        </p:nvPicPr>
        <p:blipFill>
          <a:blip r:embed="rId3">
            <a:alphaModFix/>
          </a:blip>
          <a:stretch>
            <a:fillRect/>
          </a:stretch>
        </p:blipFill>
        <p:spPr>
          <a:xfrm>
            <a:off x="2219794" y="284000"/>
            <a:ext cx="6996113" cy="5143500"/>
          </a:xfrm>
          <a:prstGeom prst="rect">
            <a:avLst/>
          </a:prstGeom>
          <a:noFill/>
          <a:ln>
            <a:noFill/>
          </a:ln>
        </p:spPr>
      </p:pic>
      <p:cxnSp>
        <p:nvCxnSpPr>
          <p:cNvPr id="1095" name="Google Shape;1095;p59"/>
          <p:cNvCxnSpPr/>
          <p:nvPr/>
        </p:nvCxnSpPr>
        <p:spPr>
          <a:xfrm>
            <a:off x="274325" y="1672575"/>
            <a:ext cx="3257700" cy="0"/>
          </a:xfrm>
          <a:prstGeom prst="straightConnector1">
            <a:avLst/>
          </a:prstGeom>
          <a:noFill/>
          <a:ln w="9525" cap="flat" cmpd="sng">
            <a:solidFill>
              <a:srgbClr val="F3F3F3"/>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60"/>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02" name="Google Shape;1102;p60"/>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Chaining with &gt; and &gt;&gt;</a:t>
            </a:r>
            <a:endParaRPr>
              <a:solidFill>
                <a:srgbClr val="FFFFFF"/>
              </a:solidFill>
            </a:endParaRPr>
          </a:p>
        </p:txBody>
      </p:sp>
      <p:sp>
        <p:nvSpPr>
          <p:cNvPr id="1103" name="Google Shape;1103;p60"/>
          <p:cNvSpPr txBox="1">
            <a:spLocks noGrp="1"/>
          </p:cNvSpPr>
          <p:nvPr>
            <p:ph type="subTitle" idx="1"/>
          </p:nvPr>
        </p:nvSpPr>
        <p:spPr>
          <a:xfrm>
            <a:off x="0" y="102582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Clr>
                <a:schemeClr val="dk1"/>
              </a:buClr>
              <a:buSzPts val="1100"/>
              <a:buFont typeface="Arial"/>
              <a:buNone/>
            </a:pPr>
            <a:r>
              <a:rPr lang="en">
                <a:solidFill>
                  <a:srgbClr val="00FF00"/>
                </a:solidFill>
                <a:highlight>
                  <a:srgbClr val="24292E"/>
                </a:highlight>
                <a:latin typeface="Inconsolata"/>
                <a:ea typeface="Inconsolata"/>
                <a:cs typeface="Inconsolata"/>
                <a:sym typeface="Inconsolata"/>
              </a:rPr>
              <a:t>ls &gt; list.txt</a:t>
            </a:r>
            <a:br>
              <a:rPr lang="en">
                <a:solidFill>
                  <a:schemeClr val="lt1"/>
                </a:solidFill>
              </a:rPr>
            </a:br>
            <a:endParaRPr>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This command takes the output of the ls command and sends it into a new file named `list.txt`. </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If the file list.txt already exists, it is overwritten with the output of the ls command.</a:t>
            </a:r>
            <a:endParaRPr>
              <a:solidFill>
                <a:srgbClr val="FFFFFF"/>
              </a:solidFill>
            </a:endParaRPr>
          </a:p>
        </p:txBody>
      </p:sp>
      <p:sp>
        <p:nvSpPr>
          <p:cNvPr id="1104" name="Google Shape;1104;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cxnSp>
        <p:nvCxnSpPr>
          <p:cNvPr id="1105" name="Google Shape;1105;p60"/>
          <p:cNvCxnSpPr/>
          <p:nvPr/>
        </p:nvCxnSpPr>
        <p:spPr>
          <a:xfrm>
            <a:off x="247100" y="838000"/>
            <a:ext cx="3257700" cy="0"/>
          </a:xfrm>
          <a:prstGeom prst="straightConnector1">
            <a:avLst/>
          </a:prstGeom>
          <a:noFill/>
          <a:ln w="9525" cap="flat" cmpd="sng">
            <a:solidFill>
              <a:srgbClr val="F3F3F3"/>
            </a:solidFill>
            <a:prstDash val="solid"/>
            <a:round/>
            <a:headEnd type="none" w="med" len="med"/>
            <a:tailEnd type="none" w="med" len="med"/>
          </a:ln>
        </p:spPr>
      </p:cxnSp>
      <p:pic>
        <p:nvPicPr>
          <p:cNvPr id="1106" name="Google Shape;1106;p60"/>
          <p:cNvPicPr preferRelativeResize="0"/>
          <p:nvPr/>
        </p:nvPicPr>
        <p:blipFill>
          <a:blip r:embed="rId3">
            <a:alphaModFix/>
          </a:blip>
          <a:stretch>
            <a:fillRect/>
          </a:stretch>
        </p:blipFill>
        <p:spPr>
          <a:xfrm>
            <a:off x="2346794" y="284000"/>
            <a:ext cx="699611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61"/>
          <p:cNvSpPr/>
          <p:nvPr/>
        </p:nvSpPr>
        <p:spPr>
          <a:xfrm>
            <a:off x="0" y="0"/>
            <a:ext cx="9144000" cy="51435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16300" y="-21050"/>
            <a:ext cx="4645800" cy="5143500"/>
          </a:xfrm>
          <a:prstGeom prst="re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13" name="Google Shape;1113;p61"/>
          <p:cNvSpPr txBox="1">
            <a:spLocks noGrp="1"/>
          </p:cNvSpPr>
          <p:nvPr>
            <p:ph type="title"/>
          </p:nvPr>
        </p:nvSpPr>
        <p:spPr>
          <a:xfrm>
            <a:off x="-16300" y="190350"/>
            <a:ext cx="4956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Chaining with &gt; and &gt;&gt;</a:t>
            </a:r>
            <a:endParaRPr>
              <a:solidFill>
                <a:srgbClr val="FFFFFF"/>
              </a:solidFill>
            </a:endParaRPr>
          </a:p>
        </p:txBody>
      </p:sp>
      <p:sp>
        <p:nvSpPr>
          <p:cNvPr id="1114" name="Google Shape;1114;p61"/>
          <p:cNvSpPr txBox="1">
            <a:spLocks noGrp="1"/>
          </p:cNvSpPr>
          <p:nvPr>
            <p:ph type="subTitle" idx="1"/>
          </p:nvPr>
        </p:nvSpPr>
        <p:spPr>
          <a:xfrm>
            <a:off x="0" y="1025825"/>
            <a:ext cx="4761900" cy="1491300"/>
          </a:xfrm>
          <a:prstGeom prst="rect">
            <a:avLst/>
          </a:prstGeom>
        </p:spPr>
        <p:txBody>
          <a:bodyPr spcFirstLastPara="1" wrap="square" lIns="457200" tIns="91425" rIns="457200" bIns="0" anchor="t" anchorCtr="0">
            <a:noAutofit/>
          </a:bodyPr>
          <a:lstStyle/>
          <a:p>
            <a:pPr marL="0" lvl="0" indent="0" algn="l" rtl="0">
              <a:spcBef>
                <a:spcPts val="300"/>
              </a:spcBef>
              <a:spcAft>
                <a:spcPts val="0"/>
              </a:spcAft>
              <a:buClr>
                <a:schemeClr val="dk1"/>
              </a:buClr>
              <a:buSzPts val="1100"/>
              <a:buFont typeface="Arial"/>
              <a:buNone/>
            </a:pPr>
            <a:r>
              <a:rPr lang="en">
                <a:solidFill>
                  <a:srgbClr val="00FF00"/>
                </a:solidFill>
                <a:highlight>
                  <a:srgbClr val="24292E"/>
                </a:highlight>
                <a:latin typeface="Inconsolata"/>
                <a:ea typeface="Inconsolata"/>
                <a:cs typeface="Inconsolata"/>
                <a:sym typeface="Inconsolata"/>
              </a:rPr>
              <a:t> &gt; list.txt</a:t>
            </a:r>
            <a:br>
              <a:rPr lang="en">
                <a:solidFill>
                  <a:schemeClr val="lt1"/>
                </a:solidFill>
              </a:rPr>
            </a:br>
            <a:endParaRPr>
              <a:solidFill>
                <a:schemeClr val="lt1"/>
              </a:solidFill>
            </a:endParaRPr>
          </a:p>
          <a:p>
            <a:pPr marL="457200" lvl="0" indent="-317500" algn="l" rtl="0">
              <a:spcBef>
                <a:spcPts val="1200"/>
              </a:spcBef>
              <a:spcAft>
                <a:spcPts val="0"/>
              </a:spcAft>
              <a:buClr>
                <a:schemeClr val="lt1"/>
              </a:buClr>
              <a:buSzPts val="1400"/>
              <a:buChar char="●"/>
            </a:pPr>
            <a:r>
              <a:rPr lang="en">
                <a:solidFill>
                  <a:schemeClr val="lt1"/>
                </a:solidFill>
              </a:rPr>
              <a:t>Without a command in front of &gt;, there is no output to send to the list.txt file.</a:t>
            </a:r>
            <a:br>
              <a:rPr lang="en">
                <a:solidFill>
                  <a:schemeClr val="lt1"/>
                </a:solidFill>
              </a:rPr>
            </a:br>
            <a:endParaRPr>
              <a:solidFill>
                <a:schemeClr val="lt1"/>
              </a:solidFill>
            </a:endParaRPr>
          </a:p>
          <a:p>
            <a:pPr marL="457200" lvl="0" indent="-317500" algn="l" rtl="0">
              <a:spcBef>
                <a:spcPts val="0"/>
              </a:spcBef>
              <a:spcAft>
                <a:spcPts val="0"/>
              </a:spcAft>
              <a:buClr>
                <a:schemeClr val="lt1"/>
              </a:buClr>
              <a:buSzPts val="1400"/>
              <a:buChar char="●"/>
            </a:pPr>
            <a:r>
              <a:rPr lang="en">
                <a:solidFill>
                  <a:schemeClr val="lt1"/>
                </a:solidFill>
              </a:rPr>
              <a:t>However, the file is still written, without output, creating a blank file. If the file `list.txt` exists, it is overwritten with nothing.</a:t>
            </a:r>
            <a:endParaRPr>
              <a:solidFill>
                <a:schemeClr val="lt1"/>
              </a:solidFill>
            </a:endParaRPr>
          </a:p>
          <a:p>
            <a:pPr marL="0" lvl="0" indent="0" algn="l" rtl="0">
              <a:spcBef>
                <a:spcPts val="1200"/>
              </a:spcBef>
              <a:spcAft>
                <a:spcPts val="1200"/>
              </a:spcAft>
              <a:buNone/>
            </a:pPr>
            <a:endParaRPr>
              <a:solidFill>
                <a:schemeClr val="lt1"/>
              </a:solidFill>
            </a:endParaRPr>
          </a:p>
        </p:txBody>
      </p:sp>
      <p:sp>
        <p:nvSpPr>
          <p:cNvPr id="1115" name="Google Shape;1115;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cxnSp>
        <p:nvCxnSpPr>
          <p:cNvPr id="1116" name="Google Shape;1116;p61"/>
          <p:cNvCxnSpPr/>
          <p:nvPr/>
        </p:nvCxnSpPr>
        <p:spPr>
          <a:xfrm>
            <a:off x="247100" y="838000"/>
            <a:ext cx="3257700" cy="0"/>
          </a:xfrm>
          <a:prstGeom prst="straightConnector1">
            <a:avLst/>
          </a:prstGeom>
          <a:noFill/>
          <a:ln w="9525" cap="flat" cmpd="sng">
            <a:solidFill>
              <a:srgbClr val="F3F3F3"/>
            </a:solidFill>
            <a:prstDash val="solid"/>
            <a:round/>
            <a:headEnd type="none" w="med" len="med"/>
            <a:tailEnd type="none" w="med" len="med"/>
          </a:ln>
        </p:spPr>
      </p:cxnSp>
      <p:pic>
        <p:nvPicPr>
          <p:cNvPr id="1117" name="Google Shape;1117;p61"/>
          <p:cNvPicPr preferRelativeResize="0"/>
          <p:nvPr/>
        </p:nvPicPr>
        <p:blipFill>
          <a:blip r:embed="rId3">
            <a:alphaModFix/>
          </a:blip>
          <a:stretch>
            <a:fillRect/>
          </a:stretch>
        </p:blipFill>
        <p:spPr>
          <a:xfrm>
            <a:off x="2346794" y="284000"/>
            <a:ext cx="6996113"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1745</Words>
  <Application>Microsoft Office PowerPoint</Application>
  <PresentationFormat>On-screen Show (16:9)</PresentationFormat>
  <Paragraphs>211</Paragraphs>
  <Slides>39</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Roboto</vt:lpstr>
      <vt:lpstr>Verdana</vt:lpstr>
      <vt:lpstr>Roboto Medium</vt:lpstr>
      <vt:lpstr>Roboto Thin</vt:lpstr>
      <vt:lpstr>Arial</vt:lpstr>
      <vt:lpstr>Inconsolata</vt:lpstr>
      <vt:lpstr>Calibri</vt:lpstr>
      <vt:lpstr>Roboto Light</vt:lpstr>
      <vt:lpstr>Simple Light</vt:lpstr>
      <vt:lpstr>Advanced Bash</vt:lpstr>
      <vt:lpstr>Today’s Objectives</vt:lpstr>
      <vt:lpstr>Creating Compound Commands</vt:lpstr>
      <vt:lpstr>Why Compound Commands?</vt:lpstr>
      <vt:lpstr>PowerPoint Presentation</vt:lpstr>
      <vt:lpstr>Syntax Breakdown</vt:lpstr>
      <vt:lpstr>Let’s Review</vt:lpstr>
      <vt:lpstr>Chaining with &gt; and &gt;&gt;</vt:lpstr>
      <vt:lpstr>Chaining with &gt; and &gt;&gt;</vt:lpstr>
      <vt:lpstr>Chaining with &gt; and &gt;&gt;</vt:lpstr>
      <vt:lpstr>Piping with |</vt:lpstr>
      <vt:lpstr>Review: Piping with |</vt:lpstr>
      <vt:lpstr>Review: Piping with |</vt:lpstr>
      <vt:lpstr>Review: Piping with |</vt:lpstr>
      <vt:lpstr>Other Methods</vt:lpstr>
      <vt:lpstr>Combining with ; </vt:lpstr>
      <vt:lpstr>Combining with ;  </vt:lpstr>
      <vt:lpstr>Combining with &amp;&amp;</vt:lpstr>
      <vt:lpstr>Combining with &amp;&amp; </vt:lpstr>
      <vt:lpstr>Chaining Commands Review</vt:lpstr>
      <vt:lpstr>Combining Commands: </vt:lpstr>
      <vt:lpstr>15 minutes</vt:lpstr>
      <vt:lpstr>Changing Aliases</vt:lpstr>
      <vt:lpstr>PowerPoint Presentation</vt:lpstr>
      <vt:lpstr>Syntax Breakdown</vt:lpstr>
      <vt:lpstr>Alias Demo Set Up</vt:lpstr>
      <vt:lpstr>Creating Aliases</vt:lpstr>
      <vt:lpstr>15 minutes</vt:lpstr>
      <vt:lpstr>Custom Commands</vt:lpstr>
      <vt:lpstr>PowerPoint Presentation</vt:lpstr>
      <vt:lpstr>My First Bash Script</vt:lpstr>
      <vt:lpstr>Variables</vt:lpstr>
      <vt:lpstr>Variable Demo</vt:lpstr>
      <vt:lpstr>My First Bash Script</vt:lpstr>
      <vt:lpstr>20 minutes</vt:lpstr>
      <vt:lpstr>Custom Commands</vt:lpstr>
      <vt:lpstr>PATH</vt:lpstr>
      <vt:lpstr>25 minutes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Bash</dc:title>
  <cp:lastModifiedBy>Dan Schmidt</cp:lastModifiedBy>
  <cp:revision>1</cp:revision>
  <dcterms:modified xsi:type="dcterms:W3CDTF">2021-01-13T21:12:30Z</dcterms:modified>
</cp:coreProperties>
</file>